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  <p:sldId id="272" r:id="rId10"/>
    <p:sldId id="266" r:id="rId11"/>
    <p:sldId id="276" r:id="rId12"/>
    <p:sldId id="279" r:id="rId13"/>
    <p:sldId id="280" r:id="rId14"/>
    <p:sldId id="281" r:id="rId15"/>
    <p:sldId id="282" r:id="rId16"/>
    <p:sldId id="283" r:id="rId17"/>
    <p:sldId id="284" r:id="rId18"/>
    <p:sldId id="287" r:id="rId19"/>
    <p:sldId id="288" r:id="rId20"/>
    <p:sldId id="289" r:id="rId21"/>
    <p:sldId id="274" r:id="rId22"/>
    <p:sldId id="285" r:id="rId23"/>
    <p:sldId id="286" r:id="rId24"/>
    <p:sldId id="29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30" autoAdjust="0"/>
  </p:normalViewPr>
  <p:slideViewPr>
    <p:cSldViewPr snapToGrid="0">
      <p:cViewPr>
        <p:scale>
          <a:sx n="75" d="100"/>
          <a:sy n="75" d="100"/>
        </p:scale>
        <p:origin x="-51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24A511-E926-41D3-9F35-26D4DCAAFD4B}" type="doc">
      <dgm:prSet loTypeId="urn:microsoft.com/office/officeart/2005/8/layout/hierarchy2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55C85F-DEA3-4BF8-84F1-39E6B3B52AE4}">
      <dgm:prSet phldrT="[Текст]"/>
      <dgm:spPr/>
      <dgm:t>
        <a:bodyPr/>
        <a:lstStyle/>
        <a:p>
          <a:r>
            <a:rPr lang="uk-UA" dirty="0" smtClean="0"/>
            <a:t>Міграції</a:t>
          </a:r>
          <a:endParaRPr lang="ru-RU" dirty="0"/>
        </a:p>
      </dgm:t>
    </dgm:pt>
    <dgm:pt modelId="{4356B463-639B-45C7-826F-BDD84BA421B4}" type="parTrans" cxnId="{2863CCB3-2353-4EED-9349-01DC19C93D3D}">
      <dgm:prSet/>
      <dgm:spPr/>
      <dgm:t>
        <a:bodyPr/>
        <a:lstStyle/>
        <a:p>
          <a:endParaRPr lang="ru-RU"/>
        </a:p>
      </dgm:t>
    </dgm:pt>
    <dgm:pt modelId="{CAF67026-C5C6-4917-A8EA-D42CB1EAF31B}" type="sibTrans" cxnId="{2863CCB3-2353-4EED-9349-01DC19C93D3D}">
      <dgm:prSet/>
      <dgm:spPr/>
      <dgm:t>
        <a:bodyPr/>
        <a:lstStyle/>
        <a:p>
          <a:endParaRPr lang="ru-RU"/>
        </a:p>
      </dgm:t>
    </dgm:pt>
    <dgm:pt modelId="{4B7A9A5B-680C-42AC-896B-44E30EA8B239}">
      <dgm:prSet phldrT="[Текст]"/>
      <dgm:spPr/>
      <dgm:t>
        <a:bodyPr/>
        <a:lstStyle/>
        <a:p>
          <a:r>
            <a:rPr lang="uk-UA" dirty="0" smtClean="0"/>
            <a:t>Внутрішні</a:t>
          </a:r>
          <a:endParaRPr lang="ru-RU" dirty="0"/>
        </a:p>
      </dgm:t>
    </dgm:pt>
    <dgm:pt modelId="{4C1CB7F3-9A1B-4A42-84B4-8F8DE9B7886D}" type="parTrans" cxnId="{92606F13-D717-4D7A-959D-45B0545429D5}">
      <dgm:prSet/>
      <dgm:spPr/>
      <dgm:t>
        <a:bodyPr/>
        <a:lstStyle/>
        <a:p>
          <a:endParaRPr lang="ru-RU"/>
        </a:p>
      </dgm:t>
    </dgm:pt>
    <dgm:pt modelId="{5385BA71-D113-47F5-B848-6ECFD39520ED}" type="sibTrans" cxnId="{92606F13-D717-4D7A-959D-45B0545429D5}">
      <dgm:prSet/>
      <dgm:spPr/>
      <dgm:t>
        <a:bodyPr/>
        <a:lstStyle/>
        <a:p>
          <a:endParaRPr lang="ru-RU"/>
        </a:p>
      </dgm:t>
    </dgm:pt>
    <dgm:pt modelId="{5718B20F-6117-48AF-9E21-82EA28CC96F6}">
      <dgm:prSet phldrT="[Текст]"/>
      <dgm:spPr/>
      <dgm:t>
        <a:bodyPr/>
        <a:lstStyle/>
        <a:p>
          <a:r>
            <a:rPr lang="uk-UA" dirty="0" smtClean="0"/>
            <a:t>Маятникові</a:t>
          </a:r>
          <a:endParaRPr lang="ru-RU" dirty="0"/>
        </a:p>
      </dgm:t>
    </dgm:pt>
    <dgm:pt modelId="{AF5FCF25-2FD4-460E-ADFD-47E3A6823616}" type="parTrans" cxnId="{1AAAF79A-57C4-495F-84DC-84CE8316ECF6}">
      <dgm:prSet/>
      <dgm:spPr/>
      <dgm:t>
        <a:bodyPr/>
        <a:lstStyle/>
        <a:p>
          <a:endParaRPr lang="ru-RU"/>
        </a:p>
      </dgm:t>
    </dgm:pt>
    <dgm:pt modelId="{A97E5813-2784-4E04-89EC-4605F0EC7FE1}" type="sibTrans" cxnId="{1AAAF79A-57C4-495F-84DC-84CE8316ECF6}">
      <dgm:prSet/>
      <dgm:spPr/>
      <dgm:t>
        <a:bodyPr/>
        <a:lstStyle/>
        <a:p>
          <a:endParaRPr lang="ru-RU"/>
        </a:p>
      </dgm:t>
    </dgm:pt>
    <dgm:pt modelId="{38FC6B89-6008-44DD-A72B-82870DBF292D}">
      <dgm:prSet phldrT="[Текст]"/>
      <dgm:spPr/>
      <dgm:t>
        <a:bodyPr/>
        <a:lstStyle/>
        <a:p>
          <a:r>
            <a:rPr lang="uk-UA" dirty="0" smtClean="0"/>
            <a:t>Сезонні</a:t>
          </a:r>
          <a:endParaRPr lang="ru-RU" dirty="0"/>
        </a:p>
      </dgm:t>
    </dgm:pt>
    <dgm:pt modelId="{BE6D4DB1-CD5B-41B4-A929-647321A7FF9C}" type="parTrans" cxnId="{CE5A4481-B916-4DC2-8DE8-AAC6CEA47F8E}">
      <dgm:prSet/>
      <dgm:spPr/>
      <dgm:t>
        <a:bodyPr/>
        <a:lstStyle/>
        <a:p>
          <a:endParaRPr lang="ru-RU"/>
        </a:p>
      </dgm:t>
    </dgm:pt>
    <dgm:pt modelId="{DAA4FED8-74AE-4CF2-964D-49DBA4EC9BC5}" type="sibTrans" cxnId="{CE5A4481-B916-4DC2-8DE8-AAC6CEA47F8E}">
      <dgm:prSet/>
      <dgm:spPr/>
      <dgm:t>
        <a:bodyPr/>
        <a:lstStyle/>
        <a:p>
          <a:endParaRPr lang="ru-RU"/>
        </a:p>
      </dgm:t>
    </dgm:pt>
    <dgm:pt modelId="{DE7396C9-C358-4A1E-9D9F-7283984304C5}">
      <dgm:prSet phldrT="[Текст]"/>
      <dgm:spPr/>
      <dgm:t>
        <a:bodyPr/>
        <a:lstStyle/>
        <a:p>
          <a:r>
            <a:rPr lang="uk-UA" dirty="0" smtClean="0"/>
            <a:t>Зовнішні</a:t>
          </a:r>
          <a:endParaRPr lang="ru-RU" dirty="0"/>
        </a:p>
      </dgm:t>
    </dgm:pt>
    <dgm:pt modelId="{1F81A9AC-9571-46B7-9750-1769CB1521FF}" type="parTrans" cxnId="{F68FE239-9322-473D-B20F-7C7365032BDD}">
      <dgm:prSet/>
      <dgm:spPr/>
      <dgm:t>
        <a:bodyPr/>
        <a:lstStyle/>
        <a:p>
          <a:endParaRPr lang="ru-RU"/>
        </a:p>
      </dgm:t>
    </dgm:pt>
    <dgm:pt modelId="{9DAF24A2-774C-4324-B832-5FBD49023363}" type="sibTrans" cxnId="{F68FE239-9322-473D-B20F-7C7365032BDD}">
      <dgm:prSet/>
      <dgm:spPr/>
      <dgm:t>
        <a:bodyPr/>
        <a:lstStyle/>
        <a:p>
          <a:endParaRPr lang="ru-RU"/>
        </a:p>
      </dgm:t>
    </dgm:pt>
    <dgm:pt modelId="{C1FF5030-17A1-42B4-89C5-BCB071AAD5FD}">
      <dgm:prSet phldrT="[Текст]"/>
      <dgm:spPr/>
      <dgm:t>
        <a:bodyPr/>
        <a:lstStyle/>
        <a:p>
          <a:r>
            <a:rPr lang="uk-UA" dirty="0" smtClean="0"/>
            <a:t>Еміграція</a:t>
          </a:r>
        </a:p>
        <a:p>
          <a:r>
            <a:rPr lang="uk-UA" dirty="0" smtClean="0"/>
            <a:t>Імміграції</a:t>
          </a:r>
        </a:p>
      </dgm:t>
    </dgm:pt>
    <dgm:pt modelId="{83EDF0BF-5C58-4356-905B-146FE16E7612}" type="parTrans" cxnId="{BE88F0FB-4EE5-4887-83DF-F2532753660C}">
      <dgm:prSet/>
      <dgm:spPr/>
      <dgm:t>
        <a:bodyPr/>
        <a:lstStyle/>
        <a:p>
          <a:endParaRPr lang="ru-RU"/>
        </a:p>
      </dgm:t>
    </dgm:pt>
    <dgm:pt modelId="{FB771063-90A4-48BA-9139-69501868D9F4}" type="sibTrans" cxnId="{BE88F0FB-4EE5-4887-83DF-F2532753660C}">
      <dgm:prSet/>
      <dgm:spPr/>
      <dgm:t>
        <a:bodyPr/>
        <a:lstStyle/>
        <a:p>
          <a:endParaRPr lang="ru-RU"/>
        </a:p>
      </dgm:t>
    </dgm:pt>
    <dgm:pt modelId="{421F5610-39DC-47D9-8054-FACABA3AD5FA}" type="pres">
      <dgm:prSet presAssocID="{4724A511-E926-41D3-9F35-26D4DCAAFD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96F507-8AC0-4C34-937D-F9467B0F7315}" type="pres">
      <dgm:prSet presAssocID="{2155C85F-DEA3-4BF8-84F1-39E6B3B52AE4}" presName="root1" presStyleCnt="0"/>
      <dgm:spPr/>
    </dgm:pt>
    <dgm:pt modelId="{23272297-869B-4B26-94E2-1C602F3E98BE}" type="pres">
      <dgm:prSet presAssocID="{2155C85F-DEA3-4BF8-84F1-39E6B3B52AE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0D9F66-1BBF-488A-9E42-3884C05F9A03}" type="pres">
      <dgm:prSet presAssocID="{2155C85F-DEA3-4BF8-84F1-39E6B3B52AE4}" presName="level2hierChild" presStyleCnt="0"/>
      <dgm:spPr/>
    </dgm:pt>
    <dgm:pt modelId="{ECA5971D-8690-472D-9A69-09B394BC747F}" type="pres">
      <dgm:prSet presAssocID="{4C1CB7F3-9A1B-4A42-84B4-8F8DE9B7886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B69EEA3E-24BE-4AD9-BFEA-43649BC0B60B}" type="pres">
      <dgm:prSet presAssocID="{4C1CB7F3-9A1B-4A42-84B4-8F8DE9B7886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ACB7B792-894F-4902-B693-0F6B56BDE547}" type="pres">
      <dgm:prSet presAssocID="{4B7A9A5B-680C-42AC-896B-44E30EA8B239}" presName="root2" presStyleCnt="0"/>
      <dgm:spPr/>
    </dgm:pt>
    <dgm:pt modelId="{4E7E71C4-C1AB-4B5D-BB73-6C8974191953}" type="pres">
      <dgm:prSet presAssocID="{4B7A9A5B-680C-42AC-896B-44E30EA8B239}" presName="LevelTwoTextNode" presStyleLbl="node2" presStyleIdx="0" presStyleCnt="2" custLinFactNeighborX="-722" custLinFactNeighborY="-230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3AC8CB-368A-4D7E-9E2B-E34760FA7ACC}" type="pres">
      <dgm:prSet presAssocID="{4B7A9A5B-680C-42AC-896B-44E30EA8B239}" presName="level3hierChild" presStyleCnt="0"/>
      <dgm:spPr/>
    </dgm:pt>
    <dgm:pt modelId="{0818AAB9-D78B-40FA-BFD2-3FD779429AD1}" type="pres">
      <dgm:prSet presAssocID="{AF5FCF25-2FD4-460E-ADFD-47E3A6823616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C0D9ABA8-6AAE-4E7A-AE5A-217511763CC6}" type="pres">
      <dgm:prSet presAssocID="{AF5FCF25-2FD4-460E-ADFD-47E3A6823616}" presName="connTx" presStyleLbl="parChTrans1D3" presStyleIdx="0" presStyleCnt="3"/>
      <dgm:spPr/>
      <dgm:t>
        <a:bodyPr/>
        <a:lstStyle/>
        <a:p>
          <a:endParaRPr lang="ru-RU"/>
        </a:p>
      </dgm:t>
    </dgm:pt>
    <dgm:pt modelId="{4B4B7784-A628-4A57-8300-52B919261B49}" type="pres">
      <dgm:prSet presAssocID="{5718B20F-6117-48AF-9E21-82EA28CC96F6}" presName="root2" presStyleCnt="0"/>
      <dgm:spPr/>
    </dgm:pt>
    <dgm:pt modelId="{52D520DD-8F76-4BDB-80F0-1C63EFC306F0}" type="pres">
      <dgm:prSet presAssocID="{5718B20F-6117-48AF-9E21-82EA28CC96F6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DD014A-7D48-4C83-BB54-51308331B96F}" type="pres">
      <dgm:prSet presAssocID="{5718B20F-6117-48AF-9E21-82EA28CC96F6}" presName="level3hierChild" presStyleCnt="0"/>
      <dgm:spPr/>
    </dgm:pt>
    <dgm:pt modelId="{2F44CA94-8200-4D26-BCA2-DCE5C2656373}" type="pres">
      <dgm:prSet presAssocID="{BE6D4DB1-CD5B-41B4-A929-647321A7FF9C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7F88B9D6-9026-4769-A4A9-1C569D95DE57}" type="pres">
      <dgm:prSet presAssocID="{BE6D4DB1-CD5B-41B4-A929-647321A7FF9C}" presName="connTx" presStyleLbl="parChTrans1D3" presStyleIdx="1" presStyleCnt="3"/>
      <dgm:spPr/>
      <dgm:t>
        <a:bodyPr/>
        <a:lstStyle/>
        <a:p>
          <a:endParaRPr lang="ru-RU"/>
        </a:p>
      </dgm:t>
    </dgm:pt>
    <dgm:pt modelId="{2E3B39D4-2EA5-4EE7-8F30-F2AC99C29313}" type="pres">
      <dgm:prSet presAssocID="{38FC6B89-6008-44DD-A72B-82870DBF292D}" presName="root2" presStyleCnt="0"/>
      <dgm:spPr/>
    </dgm:pt>
    <dgm:pt modelId="{7F904B40-9963-4E2D-BA9C-5091BD13BD9C}" type="pres">
      <dgm:prSet presAssocID="{38FC6B89-6008-44DD-A72B-82870DBF292D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63FE89-931C-483E-8D82-FBFD2FF4889B}" type="pres">
      <dgm:prSet presAssocID="{38FC6B89-6008-44DD-A72B-82870DBF292D}" presName="level3hierChild" presStyleCnt="0"/>
      <dgm:spPr/>
    </dgm:pt>
    <dgm:pt modelId="{CFA3A804-0A57-4F06-9BB2-4C60C772143F}" type="pres">
      <dgm:prSet presAssocID="{1F81A9AC-9571-46B7-9750-1769CB1521FF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96F16C3D-69ED-4073-B0D6-DB8BEB247170}" type="pres">
      <dgm:prSet presAssocID="{1F81A9AC-9571-46B7-9750-1769CB1521FF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F2F478B-76D8-43F8-9383-C2DCC3247965}" type="pres">
      <dgm:prSet presAssocID="{DE7396C9-C358-4A1E-9D9F-7283984304C5}" presName="root2" presStyleCnt="0"/>
      <dgm:spPr/>
    </dgm:pt>
    <dgm:pt modelId="{1F7038BC-FA3C-4232-873F-7425FAC588B8}" type="pres">
      <dgm:prSet presAssocID="{DE7396C9-C358-4A1E-9D9F-7283984304C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90A181-8B3B-4E7A-B690-9AC900754BF0}" type="pres">
      <dgm:prSet presAssocID="{DE7396C9-C358-4A1E-9D9F-7283984304C5}" presName="level3hierChild" presStyleCnt="0"/>
      <dgm:spPr/>
    </dgm:pt>
    <dgm:pt modelId="{10C9642E-7417-4E03-A8DD-4402E966DBEA}" type="pres">
      <dgm:prSet presAssocID="{83EDF0BF-5C58-4356-905B-146FE16E7612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09B85D96-7488-4B85-8F00-BD855275A7B3}" type="pres">
      <dgm:prSet presAssocID="{83EDF0BF-5C58-4356-905B-146FE16E7612}" presName="connTx" presStyleLbl="parChTrans1D3" presStyleIdx="2" presStyleCnt="3"/>
      <dgm:spPr/>
      <dgm:t>
        <a:bodyPr/>
        <a:lstStyle/>
        <a:p>
          <a:endParaRPr lang="ru-RU"/>
        </a:p>
      </dgm:t>
    </dgm:pt>
    <dgm:pt modelId="{FC14A25E-A832-4AC4-ACC8-AB9201F94B67}" type="pres">
      <dgm:prSet presAssocID="{C1FF5030-17A1-42B4-89C5-BCB071AAD5FD}" presName="root2" presStyleCnt="0"/>
      <dgm:spPr/>
    </dgm:pt>
    <dgm:pt modelId="{DD6A6CC7-5DB1-4BB7-A203-E60CD287EE7D}" type="pres">
      <dgm:prSet presAssocID="{C1FF5030-17A1-42B4-89C5-BCB071AAD5FD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2B3F50-6B4A-4B21-8EDB-AE703E519960}" type="pres">
      <dgm:prSet presAssocID="{C1FF5030-17A1-42B4-89C5-BCB071AAD5FD}" presName="level3hierChild" presStyleCnt="0"/>
      <dgm:spPr/>
    </dgm:pt>
  </dgm:ptLst>
  <dgm:cxnLst>
    <dgm:cxn modelId="{384CA0F9-353F-4CAD-9F46-818C0B34AC64}" type="presOf" srcId="{4C1CB7F3-9A1B-4A42-84B4-8F8DE9B7886D}" destId="{B69EEA3E-24BE-4AD9-BFEA-43649BC0B60B}" srcOrd="1" destOrd="0" presId="urn:microsoft.com/office/officeart/2005/8/layout/hierarchy2"/>
    <dgm:cxn modelId="{F7374548-4C88-4EE0-9D7B-63851BF6A90E}" type="presOf" srcId="{4B7A9A5B-680C-42AC-896B-44E30EA8B239}" destId="{4E7E71C4-C1AB-4B5D-BB73-6C8974191953}" srcOrd="0" destOrd="0" presId="urn:microsoft.com/office/officeart/2005/8/layout/hierarchy2"/>
    <dgm:cxn modelId="{80FA4142-1D36-4E68-85C6-72905E98CA47}" type="presOf" srcId="{DE7396C9-C358-4A1E-9D9F-7283984304C5}" destId="{1F7038BC-FA3C-4232-873F-7425FAC588B8}" srcOrd="0" destOrd="0" presId="urn:microsoft.com/office/officeart/2005/8/layout/hierarchy2"/>
    <dgm:cxn modelId="{25F1AED4-65B1-4E80-8D89-687C33615ED3}" type="presOf" srcId="{AF5FCF25-2FD4-460E-ADFD-47E3A6823616}" destId="{C0D9ABA8-6AAE-4E7A-AE5A-217511763CC6}" srcOrd="1" destOrd="0" presId="urn:microsoft.com/office/officeart/2005/8/layout/hierarchy2"/>
    <dgm:cxn modelId="{B7632E16-3FF9-43DF-BA81-60CE7FFC9CF4}" type="presOf" srcId="{BE6D4DB1-CD5B-41B4-A929-647321A7FF9C}" destId="{7F88B9D6-9026-4769-A4A9-1C569D95DE57}" srcOrd="1" destOrd="0" presId="urn:microsoft.com/office/officeart/2005/8/layout/hierarchy2"/>
    <dgm:cxn modelId="{4E794FFE-2B8F-4DE5-8CD0-6208462D0A3E}" type="presOf" srcId="{1F81A9AC-9571-46B7-9750-1769CB1521FF}" destId="{CFA3A804-0A57-4F06-9BB2-4C60C772143F}" srcOrd="0" destOrd="0" presId="urn:microsoft.com/office/officeart/2005/8/layout/hierarchy2"/>
    <dgm:cxn modelId="{9805F17C-1911-4956-95AE-56D14E039D45}" type="presOf" srcId="{1F81A9AC-9571-46B7-9750-1769CB1521FF}" destId="{96F16C3D-69ED-4073-B0D6-DB8BEB247170}" srcOrd="1" destOrd="0" presId="urn:microsoft.com/office/officeart/2005/8/layout/hierarchy2"/>
    <dgm:cxn modelId="{F24C3D72-EE9F-4577-BC7D-2AE575482D5F}" type="presOf" srcId="{38FC6B89-6008-44DD-A72B-82870DBF292D}" destId="{7F904B40-9963-4E2D-BA9C-5091BD13BD9C}" srcOrd="0" destOrd="0" presId="urn:microsoft.com/office/officeart/2005/8/layout/hierarchy2"/>
    <dgm:cxn modelId="{7080FF0E-407A-428B-9719-BD9DCEF58468}" type="presOf" srcId="{5718B20F-6117-48AF-9E21-82EA28CC96F6}" destId="{52D520DD-8F76-4BDB-80F0-1C63EFC306F0}" srcOrd="0" destOrd="0" presId="urn:microsoft.com/office/officeart/2005/8/layout/hierarchy2"/>
    <dgm:cxn modelId="{1AAAF79A-57C4-495F-84DC-84CE8316ECF6}" srcId="{4B7A9A5B-680C-42AC-896B-44E30EA8B239}" destId="{5718B20F-6117-48AF-9E21-82EA28CC96F6}" srcOrd="0" destOrd="0" parTransId="{AF5FCF25-2FD4-460E-ADFD-47E3A6823616}" sibTransId="{A97E5813-2784-4E04-89EC-4605F0EC7FE1}"/>
    <dgm:cxn modelId="{2863CCB3-2353-4EED-9349-01DC19C93D3D}" srcId="{4724A511-E926-41D3-9F35-26D4DCAAFD4B}" destId="{2155C85F-DEA3-4BF8-84F1-39E6B3B52AE4}" srcOrd="0" destOrd="0" parTransId="{4356B463-639B-45C7-826F-BDD84BA421B4}" sibTransId="{CAF67026-C5C6-4917-A8EA-D42CB1EAF31B}"/>
    <dgm:cxn modelId="{980F2421-7813-4FEB-9E24-D534204821EA}" type="presOf" srcId="{BE6D4DB1-CD5B-41B4-A929-647321A7FF9C}" destId="{2F44CA94-8200-4D26-BCA2-DCE5C2656373}" srcOrd="0" destOrd="0" presId="urn:microsoft.com/office/officeart/2005/8/layout/hierarchy2"/>
    <dgm:cxn modelId="{BE88F0FB-4EE5-4887-83DF-F2532753660C}" srcId="{DE7396C9-C358-4A1E-9D9F-7283984304C5}" destId="{C1FF5030-17A1-42B4-89C5-BCB071AAD5FD}" srcOrd="0" destOrd="0" parTransId="{83EDF0BF-5C58-4356-905B-146FE16E7612}" sibTransId="{FB771063-90A4-48BA-9139-69501868D9F4}"/>
    <dgm:cxn modelId="{7A3B9682-4635-43E1-AC26-ED0FDDEFCA92}" type="presOf" srcId="{4724A511-E926-41D3-9F35-26D4DCAAFD4B}" destId="{421F5610-39DC-47D9-8054-FACABA3AD5FA}" srcOrd="0" destOrd="0" presId="urn:microsoft.com/office/officeart/2005/8/layout/hierarchy2"/>
    <dgm:cxn modelId="{92606F13-D717-4D7A-959D-45B0545429D5}" srcId="{2155C85F-DEA3-4BF8-84F1-39E6B3B52AE4}" destId="{4B7A9A5B-680C-42AC-896B-44E30EA8B239}" srcOrd="0" destOrd="0" parTransId="{4C1CB7F3-9A1B-4A42-84B4-8F8DE9B7886D}" sibTransId="{5385BA71-D113-47F5-B848-6ECFD39520ED}"/>
    <dgm:cxn modelId="{CE5A4481-B916-4DC2-8DE8-AAC6CEA47F8E}" srcId="{4B7A9A5B-680C-42AC-896B-44E30EA8B239}" destId="{38FC6B89-6008-44DD-A72B-82870DBF292D}" srcOrd="1" destOrd="0" parTransId="{BE6D4DB1-CD5B-41B4-A929-647321A7FF9C}" sibTransId="{DAA4FED8-74AE-4CF2-964D-49DBA4EC9BC5}"/>
    <dgm:cxn modelId="{164B228A-58FC-4212-974B-DB9D199ED16D}" type="presOf" srcId="{2155C85F-DEA3-4BF8-84F1-39E6B3B52AE4}" destId="{23272297-869B-4B26-94E2-1C602F3E98BE}" srcOrd="0" destOrd="0" presId="urn:microsoft.com/office/officeart/2005/8/layout/hierarchy2"/>
    <dgm:cxn modelId="{3AFC03DB-7080-493D-8372-78B93A7A527C}" type="presOf" srcId="{4C1CB7F3-9A1B-4A42-84B4-8F8DE9B7886D}" destId="{ECA5971D-8690-472D-9A69-09B394BC747F}" srcOrd="0" destOrd="0" presId="urn:microsoft.com/office/officeart/2005/8/layout/hierarchy2"/>
    <dgm:cxn modelId="{02940497-AACC-484D-852B-4ABA897CA9E3}" type="presOf" srcId="{83EDF0BF-5C58-4356-905B-146FE16E7612}" destId="{10C9642E-7417-4E03-A8DD-4402E966DBEA}" srcOrd="0" destOrd="0" presId="urn:microsoft.com/office/officeart/2005/8/layout/hierarchy2"/>
    <dgm:cxn modelId="{3A3DFC3C-6F7C-485F-9C2B-A78353BFE276}" type="presOf" srcId="{83EDF0BF-5C58-4356-905B-146FE16E7612}" destId="{09B85D96-7488-4B85-8F00-BD855275A7B3}" srcOrd="1" destOrd="0" presId="urn:microsoft.com/office/officeart/2005/8/layout/hierarchy2"/>
    <dgm:cxn modelId="{52591762-038C-48C2-B886-C116FF19E817}" type="presOf" srcId="{AF5FCF25-2FD4-460E-ADFD-47E3A6823616}" destId="{0818AAB9-D78B-40FA-BFD2-3FD779429AD1}" srcOrd="0" destOrd="0" presId="urn:microsoft.com/office/officeart/2005/8/layout/hierarchy2"/>
    <dgm:cxn modelId="{F68FE239-9322-473D-B20F-7C7365032BDD}" srcId="{2155C85F-DEA3-4BF8-84F1-39E6B3B52AE4}" destId="{DE7396C9-C358-4A1E-9D9F-7283984304C5}" srcOrd="1" destOrd="0" parTransId="{1F81A9AC-9571-46B7-9750-1769CB1521FF}" sibTransId="{9DAF24A2-774C-4324-B832-5FBD49023363}"/>
    <dgm:cxn modelId="{C016A403-E52D-4065-A78D-6DF4770DA74F}" type="presOf" srcId="{C1FF5030-17A1-42B4-89C5-BCB071AAD5FD}" destId="{DD6A6CC7-5DB1-4BB7-A203-E60CD287EE7D}" srcOrd="0" destOrd="0" presId="urn:microsoft.com/office/officeart/2005/8/layout/hierarchy2"/>
    <dgm:cxn modelId="{DAAB7DCF-EFB8-4E1C-87C7-B483ADB32EE1}" type="presParOf" srcId="{421F5610-39DC-47D9-8054-FACABA3AD5FA}" destId="{4496F507-8AC0-4C34-937D-F9467B0F7315}" srcOrd="0" destOrd="0" presId="urn:microsoft.com/office/officeart/2005/8/layout/hierarchy2"/>
    <dgm:cxn modelId="{A91AD456-1C47-4E70-936D-43BE331CCDFE}" type="presParOf" srcId="{4496F507-8AC0-4C34-937D-F9467B0F7315}" destId="{23272297-869B-4B26-94E2-1C602F3E98BE}" srcOrd="0" destOrd="0" presId="urn:microsoft.com/office/officeart/2005/8/layout/hierarchy2"/>
    <dgm:cxn modelId="{F7676503-A5C5-49D1-8BF8-EAC9F87C1E16}" type="presParOf" srcId="{4496F507-8AC0-4C34-937D-F9467B0F7315}" destId="{4B0D9F66-1BBF-488A-9E42-3884C05F9A03}" srcOrd="1" destOrd="0" presId="urn:microsoft.com/office/officeart/2005/8/layout/hierarchy2"/>
    <dgm:cxn modelId="{F793C792-3AB4-4789-8133-E4788FEF5C3D}" type="presParOf" srcId="{4B0D9F66-1BBF-488A-9E42-3884C05F9A03}" destId="{ECA5971D-8690-472D-9A69-09B394BC747F}" srcOrd="0" destOrd="0" presId="urn:microsoft.com/office/officeart/2005/8/layout/hierarchy2"/>
    <dgm:cxn modelId="{5942A3BF-F79B-4462-8A20-3750EB63DB95}" type="presParOf" srcId="{ECA5971D-8690-472D-9A69-09B394BC747F}" destId="{B69EEA3E-24BE-4AD9-BFEA-43649BC0B60B}" srcOrd="0" destOrd="0" presId="urn:microsoft.com/office/officeart/2005/8/layout/hierarchy2"/>
    <dgm:cxn modelId="{58C175A7-CB00-43FF-BF96-35A4C3A3DFE2}" type="presParOf" srcId="{4B0D9F66-1BBF-488A-9E42-3884C05F9A03}" destId="{ACB7B792-894F-4902-B693-0F6B56BDE547}" srcOrd="1" destOrd="0" presId="urn:microsoft.com/office/officeart/2005/8/layout/hierarchy2"/>
    <dgm:cxn modelId="{DF339A45-F9F0-412D-8F37-B3A80CEACF16}" type="presParOf" srcId="{ACB7B792-894F-4902-B693-0F6B56BDE547}" destId="{4E7E71C4-C1AB-4B5D-BB73-6C8974191953}" srcOrd="0" destOrd="0" presId="urn:microsoft.com/office/officeart/2005/8/layout/hierarchy2"/>
    <dgm:cxn modelId="{DE36808A-7CED-4681-A054-12AAC386B0AA}" type="presParOf" srcId="{ACB7B792-894F-4902-B693-0F6B56BDE547}" destId="{EF3AC8CB-368A-4D7E-9E2B-E34760FA7ACC}" srcOrd="1" destOrd="0" presId="urn:microsoft.com/office/officeart/2005/8/layout/hierarchy2"/>
    <dgm:cxn modelId="{45D4E856-573D-4D47-B3C1-891978FFA00B}" type="presParOf" srcId="{EF3AC8CB-368A-4D7E-9E2B-E34760FA7ACC}" destId="{0818AAB9-D78B-40FA-BFD2-3FD779429AD1}" srcOrd="0" destOrd="0" presId="urn:microsoft.com/office/officeart/2005/8/layout/hierarchy2"/>
    <dgm:cxn modelId="{3BC31942-0A1B-4048-95BE-A18A700C68E1}" type="presParOf" srcId="{0818AAB9-D78B-40FA-BFD2-3FD779429AD1}" destId="{C0D9ABA8-6AAE-4E7A-AE5A-217511763CC6}" srcOrd="0" destOrd="0" presId="urn:microsoft.com/office/officeart/2005/8/layout/hierarchy2"/>
    <dgm:cxn modelId="{D7ECA11B-50A1-4A0E-AF1C-6799DE16385F}" type="presParOf" srcId="{EF3AC8CB-368A-4D7E-9E2B-E34760FA7ACC}" destId="{4B4B7784-A628-4A57-8300-52B919261B49}" srcOrd="1" destOrd="0" presId="urn:microsoft.com/office/officeart/2005/8/layout/hierarchy2"/>
    <dgm:cxn modelId="{3C2F3771-5BC0-4A74-9EA4-D2F362F0212F}" type="presParOf" srcId="{4B4B7784-A628-4A57-8300-52B919261B49}" destId="{52D520DD-8F76-4BDB-80F0-1C63EFC306F0}" srcOrd="0" destOrd="0" presId="urn:microsoft.com/office/officeart/2005/8/layout/hierarchy2"/>
    <dgm:cxn modelId="{5C18D175-7D9A-43E5-99DC-DBCC6154C871}" type="presParOf" srcId="{4B4B7784-A628-4A57-8300-52B919261B49}" destId="{F1DD014A-7D48-4C83-BB54-51308331B96F}" srcOrd="1" destOrd="0" presId="urn:microsoft.com/office/officeart/2005/8/layout/hierarchy2"/>
    <dgm:cxn modelId="{0C2985C8-AB3F-492E-AB35-1D09C1F7B5DB}" type="presParOf" srcId="{EF3AC8CB-368A-4D7E-9E2B-E34760FA7ACC}" destId="{2F44CA94-8200-4D26-BCA2-DCE5C2656373}" srcOrd="2" destOrd="0" presId="urn:microsoft.com/office/officeart/2005/8/layout/hierarchy2"/>
    <dgm:cxn modelId="{3D705487-816C-4D24-BE33-2E2620CBDA02}" type="presParOf" srcId="{2F44CA94-8200-4D26-BCA2-DCE5C2656373}" destId="{7F88B9D6-9026-4769-A4A9-1C569D95DE57}" srcOrd="0" destOrd="0" presId="urn:microsoft.com/office/officeart/2005/8/layout/hierarchy2"/>
    <dgm:cxn modelId="{8AFAC325-FEC5-4032-9E66-2881C3CF09F7}" type="presParOf" srcId="{EF3AC8CB-368A-4D7E-9E2B-E34760FA7ACC}" destId="{2E3B39D4-2EA5-4EE7-8F30-F2AC99C29313}" srcOrd="3" destOrd="0" presId="urn:microsoft.com/office/officeart/2005/8/layout/hierarchy2"/>
    <dgm:cxn modelId="{6038A2C8-2A53-4063-8269-F92DDF2BBA21}" type="presParOf" srcId="{2E3B39D4-2EA5-4EE7-8F30-F2AC99C29313}" destId="{7F904B40-9963-4E2D-BA9C-5091BD13BD9C}" srcOrd="0" destOrd="0" presId="urn:microsoft.com/office/officeart/2005/8/layout/hierarchy2"/>
    <dgm:cxn modelId="{F7A0D639-943C-444D-8264-62A0F1B0EB65}" type="presParOf" srcId="{2E3B39D4-2EA5-4EE7-8F30-F2AC99C29313}" destId="{B063FE89-931C-483E-8D82-FBFD2FF4889B}" srcOrd="1" destOrd="0" presId="urn:microsoft.com/office/officeart/2005/8/layout/hierarchy2"/>
    <dgm:cxn modelId="{F5EC2CEC-B100-4295-B735-0221D5D7387D}" type="presParOf" srcId="{4B0D9F66-1BBF-488A-9E42-3884C05F9A03}" destId="{CFA3A804-0A57-4F06-9BB2-4C60C772143F}" srcOrd="2" destOrd="0" presId="urn:microsoft.com/office/officeart/2005/8/layout/hierarchy2"/>
    <dgm:cxn modelId="{5282FE69-F8B1-4455-A33E-0E302C87CBF1}" type="presParOf" srcId="{CFA3A804-0A57-4F06-9BB2-4C60C772143F}" destId="{96F16C3D-69ED-4073-B0D6-DB8BEB247170}" srcOrd="0" destOrd="0" presId="urn:microsoft.com/office/officeart/2005/8/layout/hierarchy2"/>
    <dgm:cxn modelId="{09750FB7-DB75-450D-A156-B8E3FB4464F3}" type="presParOf" srcId="{4B0D9F66-1BBF-488A-9E42-3884C05F9A03}" destId="{CF2F478B-76D8-43F8-9383-C2DCC3247965}" srcOrd="3" destOrd="0" presId="urn:microsoft.com/office/officeart/2005/8/layout/hierarchy2"/>
    <dgm:cxn modelId="{18C78A0E-DAB5-4496-99D6-F97D1927AD17}" type="presParOf" srcId="{CF2F478B-76D8-43F8-9383-C2DCC3247965}" destId="{1F7038BC-FA3C-4232-873F-7425FAC588B8}" srcOrd="0" destOrd="0" presId="urn:microsoft.com/office/officeart/2005/8/layout/hierarchy2"/>
    <dgm:cxn modelId="{E463A3BF-63DD-4E29-8AE5-42E142C0DDAA}" type="presParOf" srcId="{CF2F478B-76D8-43F8-9383-C2DCC3247965}" destId="{7590A181-8B3B-4E7A-B690-9AC900754BF0}" srcOrd="1" destOrd="0" presId="urn:microsoft.com/office/officeart/2005/8/layout/hierarchy2"/>
    <dgm:cxn modelId="{BE8E23CB-EE65-484E-AC17-7A87DD99F6D1}" type="presParOf" srcId="{7590A181-8B3B-4E7A-B690-9AC900754BF0}" destId="{10C9642E-7417-4E03-A8DD-4402E966DBEA}" srcOrd="0" destOrd="0" presId="urn:microsoft.com/office/officeart/2005/8/layout/hierarchy2"/>
    <dgm:cxn modelId="{88178D2E-793D-4972-A366-4BE0AAE36BB9}" type="presParOf" srcId="{10C9642E-7417-4E03-A8DD-4402E966DBEA}" destId="{09B85D96-7488-4B85-8F00-BD855275A7B3}" srcOrd="0" destOrd="0" presId="urn:microsoft.com/office/officeart/2005/8/layout/hierarchy2"/>
    <dgm:cxn modelId="{4CE3975B-3F48-47B3-802E-E58DE8AC4E36}" type="presParOf" srcId="{7590A181-8B3B-4E7A-B690-9AC900754BF0}" destId="{FC14A25E-A832-4AC4-ACC8-AB9201F94B67}" srcOrd="1" destOrd="0" presId="urn:microsoft.com/office/officeart/2005/8/layout/hierarchy2"/>
    <dgm:cxn modelId="{DB610AD0-9AC7-4136-869D-545C782FEE2C}" type="presParOf" srcId="{FC14A25E-A832-4AC4-ACC8-AB9201F94B67}" destId="{DD6A6CC7-5DB1-4BB7-A203-E60CD287EE7D}" srcOrd="0" destOrd="0" presId="urn:microsoft.com/office/officeart/2005/8/layout/hierarchy2"/>
    <dgm:cxn modelId="{772ABB73-3BAA-43AF-A79B-8F82EF4A8DE8}" type="presParOf" srcId="{FC14A25E-A832-4AC4-ACC8-AB9201F94B67}" destId="{F92B3F50-6B4A-4B21-8EDB-AE703E51996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BCE498-383B-4F2E-B349-9D8A2C609394}" type="doc">
      <dgm:prSet loTypeId="urn:microsoft.com/office/officeart/2008/layout/RadialCluster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FA1431A-BEE4-4B44-BC56-0EA7BF86724E}">
      <dgm:prSet phldrT="[Текст]"/>
      <dgm:spPr/>
      <dgm:t>
        <a:bodyPr/>
        <a:lstStyle/>
        <a:p>
          <a:r>
            <a:rPr lang="uk-UA" dirty="0" smtClean="0"/>
            <a:t>Причини міграцій</a:t>
          </a:r>
          <a:endParaRPr lang="ru-RU" dirty="0"/>
        </a:p>
      </dgm:t>
    </dgm:pt>
    <dgm:pt modelId="{27BFF0A6-6448-46D9-B2A8-23556AB19C83}" type="parTrans" cxnId="{163240A5-08A0-432D-84E2-9787DEBA865C}">
      <dgm:prSet/>
      <dgm:spPr/>
      <dgm:t>
        <a:bodyPr/>
        <a:lstStyle/>
        <a:p>
          <a:endParaRPr lang="ru-RU"/>
        </a:p>
      </dgm:t>
    </dgm:pt>
    <dgm:pt modelId="{107FA0C3-B3CD-414A-A0D1-A34992B94A31}" type="sibTrans" cxnId="{163240A5-08A0-432D-84E2-9787DEBA865C}">
      <dgm:prSet/>
      <dgm:spPr/>
      <dgm:t>
        <a:bodyPr/>
        <a:lstStyle/>
        <a:p>
          <a:endParaRPr lang="ru-RU"/>
        </a:p>
      </dgm:t>
    </dgm:pt>
    <dgm:pt modelId="{DDF12AB9-B57D-4E30-B111-363A61CE6C0A}">
      <dgm:prSet phldrT="[Текст]"/>
      <dgm:spPr/>
      <dgm:t>
        <a:bodyPr/>
        <a:lstStyle/>
        <a:p>
          <a:r>
            <a:rPr lang="uk-UA" dirty="0" smtClean="0"/>
            <a:t>Економічні</a:t>
          </a:r>
          <a:endParaRPr lang="ru-RU" dirty="0"/>
        </a:p>
      </dgm:t>
    </dgm:pt>
    <dgm:pt modelId="{C5F118D6-76C6-419C-B887-C0714AFFBB2C}" type="parTrans" cxnId="{21592B01-9184-4959-A280-AFC8BD2C8EDC}">
      <dgm:prSet/>
      <dgm:spPr/>
      <dgm:t>
        <a:bodyPr/>
        <a:lstStyle/>
        <a:p>
          <a:endParaRPr lang="ru-RU"/>
        </a:p>
      </dgm:t>
    </dgm:pt>
    <dgm:pt modelId="{9A5C676B-5848-4A39-B133-B5081FD874FA}" type="sibTrans" cxnId="{21592B01-9184-4959-A280-AFC8BD2C8EDC}">
      <dgm:prSet/>
      <dgm:spPr/>
      <dgm:t>
        <a:bodyPr/>
        <a:lstStyle/>
        <a:p>
          <a:endParaRPr lang="ru-RU"/>
        </a:p>
      </dgm:t>
    </dgm:pt>
    <dgm:pt modelId="{3118326F-C298-4727-A590-C0D0C9F74619}">
      <dgm:prSet phldrT="[Текст]"/>
      <dgm:spPr/>
      <dgm:t>
        <a:bodyPr/>
        <a:lstStyle/>
        <a:p>
          <a:r>
            <a:rPr lang="uk-UA" dirty="0" smtClean="0"/>
            <a:t>Політичні</a:t>
          </a:r>
          <a:endParaRPr lang="ru-RU" dirty="0"/>
        </a:p>
      </dgm:t>
    </dgm:pt>
    <dgm:pt modelId="{21E73E85-CF2B-44CA-9D5B-F9BF8976A703}" type="parTrans" cxnId="{F9DDCF35-D60B-4E67-9CB5-0361E1795DD2}">
      <dgm:prSet/>
      <dgm:spPr/>
      <dgm:t>
        <a:bodyPr/>
        <a:lstStyle/>
        <a:p>
          <a:endParaRPr lang="ru-RU"/>
        </a:p>
      </dgm:t>
    </dgm:pt>
    <dgm:pt modelId="{92D03031-FB15-4B80-A8DD-A0CF58204577}" type="sibTrans" cxnId="{F9DDCF35-D60B-4E67-9CB5-0361E1795DD2}">
      <dgm:prSet/>
      <dgm:spPr/>
      <dgm:t>
        <a:bodyPr/>
        <a:lstStyle/>
        <a:p>
          <a:endParaRPr lang="ru-RU"/>
        </a:p>
      </dgm:t>
    </dgm:pt>
    <dgm:pt modelId="{5866CFA7-787C-4E17-B9E0-0398BEA8FE79}">
      <dgm:prSet phldrT="[Текст]"/>
      <dgm:spPr/>
      <dgm:t>
        <a:bodyPr/>
        <a:lstStyle/>
        <a:p>
          <a:r>
            <a:rPr lang="uk-UA" dirty="0" smtClean="0"/>
            <a:t>Релігійні</a:t>
          </a:r>
          <a:endParaRPr lang="ru-RU" dirty="0"/>
        </a:p>
      </dgm:t>
    </dgm:pt>
    <dgm:pt modelId="{5BDED12E-4CE8-4360-816D-8731A45ACCAE}" type="parTrans" cxnId="{ABBFB28C-7538-4624-BB06-C5F190D755B5}">
      <dgm:prSet/>
      <dgm:spPr/>
      <dgm:t>
        <a:bodyPr/>
        <a:lstStyle/>
        <a:p>
          <a:endParaRPr lang="ru-RU"/>
        </a:p>
      </dgm:t>
    </dgm:pt>
    <dgm:pt modelId="{3FD28E8D-2088-4C4F-9BD8-33B914EB1DC6}" type="sibTrans" cxnId="{ABBFB28C-7538-4624-BB06-C5F190D755B5}">
      <dgm:prSet/>
      <dgm:spPr/>
      <dgm:t>
        <a:bodyPr/>
        <a:lstStyle/>
        <a:p>
          <a:endParaRPr lang="ru-RU"/>
        </a:p>
      </dgm:t>
    </dgm:pt>
    <dgm:pt modelId="{6C7DB8BC-3209-404F-B3DC-BDB0FFB311DF}">
      <dgm:prSet/>
      <dgm:spPr/>
      <dgm:t>
        <a:bodyPr/>
        <a:lstStyle/>
        <a:p>
          <a:endParaRPr lang="ru-RU"/>
        </a:p>
      </dgm:t>
    </dgm:pt>
    <dgm:pt modelId="{094E3CED-1A37-456D-AE0C-7998A592B3B8}" type="parTrans" cxnId="{A437CA0E-CD74-4DF4-8C90-D7CED977BE4D}">
      <dgm:prSet/>
      <dgm:spPr/>
      <dgm:t>
        <a:bodyPr/>
        <a:lstStyle/>
        <a:p>
          <a:endParaRPr lang="ru-RU"/>
        </a:p>
      </dgm:t>
    </dgm:pt>
    <dgm:pt modelId="{493E4DE0-96C1-4F61-AAC3-4A4B25D27F6B}" type="sibTrans" cxnId="{A437CA0E-CD74-4DF4-8C90-D7CED977BE4D}">
      <dgm:prSet/>
      <dgm:spPr/>
      <dgm:t>
        <a:bodyPr/>
        <a:lstStyle/>
        <a:p>
          <a:endParaRPr lang="ru-RU"/>
        </a:p>
      </dgm:t>
    </dgm:pt>
    <dgm:pt modelId="{9913DC7E-6FC7-457C-938E-BCECABE798C4}" type="pres">
      <dgm:prSet presAssocID="{29BCE498-383B-4F2E-B349-9D8A2C60939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FA84073-0659-4E5C-9CE2-9CB8413D1CB5}" type="pres">
      <dgm:prSet presAssocID="{0FA1431A-BEE4-4B44-BC56-0EA7BF86724E}" presName="singleCycle" presStyleCnt="0"/>
      <dgm:spPr/>
    </dgm:pt>
    <dgm:pt modelId="{E2E2352C-E35A-4B7B-919E-D61A22FCB712}" type="pres">
      <dgm:prSet presAssocID="{0FA1431A-BEE4-4B44-BC56-0EA7BF86724E}" presName="singleCenter" presStyleLbl="node1" presStyleIdx="0" presStyleCnt="4" custScaleX="242831" custScaleY="147164" custLinFactNeighborX="2603" custLinFactNeighborY="11242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435486CE-B319-4472-8350-F9554B383DB3}" type="pres">
      <dgm:prSet presAssocID="{C5F118D6-76C6-419C-B887-C0714AFFBB2C}" presName="Name56" presStyleLbl="parChTrans1D2" presStyleIdx="0" presStyleCnt="3"/>
      <dgm:spPr/>
      <dgm:t>
        <a:bodyPr/>
        <a:lstStyle/>
        <a:p>
          <a:endParaRPr lang="ru-RU"/>
        </a:p>
      </dgm:t>
    </dgm:pt>
    <dgm:pt modelId="{E7E0F9DF-0D7F-477F-AD82-2BB7159FA1E3}" type="pres">
      <dgm:prSet presAssocID="{DDF12AB9-B57D-4E30-B111-363A61CE6C0A}" presName="text0" presStyleLbl="node1" presStyleIdx="1" presStyleCnt="4" custScaleX="353138" custScaleY="180599" custRadScaleRad="95381" custRadScaleInc="-317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6661E2-DCBA-44B2-A26F-D20A6E09F9CB}" type="pres">
      <dgm:prSet presAssocID="{21E73E85-CF2B-44CA-9D5B-F9BF8976A703}" presName="Name56" presStyleLbl="parChTrans1D2" presStyleIdx="1" presStyleCnt="3"/>
      <dgm:spPr/>
      <dgm:t>
        <a:bodyPr/>
        <a:lstStyle/>
        <a:p>
          <a:endParaRPr lang="ru-RU"/>
        </a:p>
      </dgm:t>
    </dgm:pt>
    <dgm:pt modelId="{ED8ADF49-CE0C-4192-AC95-9F301AA84EC4}" type="pres">
      <dgm:prSet presAssocID="{3118326F-C298-4727-A590-C0D0C9F74619}" presName="text0" presStyleLbl="node1" presStyleIdx="2" presStyleCnt="4" custScaleX="306762" custScaleY="195345" custRadScaleRad="171844" custRadScaleInc="-78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1D5543-A768-4A41-81D6-7D271AA9E65B}" type="pres">
      <dgm:prSet presAssocID="{5BDED12E-4CE8-4360-816D-8731A45ACCAE}" presName="Name56" presStyleLbl="parChTrans1D2" presStyleIdx="2" presStyleCnt="3"/>
      <dgm:spPr/>
      <dgm:t>
        <a:bodyPr/>
        <a:lstStyle/>
        <a:p>
          <a:endParaRPr lang="ru-RU"/>
        </a:p>
      </dgm:t>
    </dgm:pt>
    <dgm:pt modelId="{8BC34253-DF29-42CD-9073-436B39706E86}" type="pres">
      <dgm:prSet presAssocID="{5866CFA7-787C-4E17-B9E0-0398BEA8FE79}" presName="text0" presStyleLbl="node1" presStyleIdx="3" presStyleCnt="4" custScaleX="283534" custScaleY="203054" custRadScaleRad="168680" custRadScaleInc="56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80FF5D-BA8C-4E41-A595-B4B750AF8E23}" type="presOf" srcId="{C5F118D6-76C6-419C-B887-C0714AFFBB2C}" destId="{435486CE-B319-4472-8350-F9554B383DB3}" srcOrd="0" destOrd="0" presId="urn:microsoft.com/office/officeart/2008/layout/RadialCluster"/>
    <dgm:cxn modelId="{21592B01-9184-4959-A280-AFC8BD2C8EDC}" srcId="{0FA1431A-BEE4-4B44-BC56-0EA7BF86724E}" destId="{DDF12AB9-B57D-4E30-B111-363A61CE6C0A}" srcOrd="0" destOrd="0" parTransId="{C5F118D6-76C6-419C-B887-C0714AFFBB2C}" sibTransId="{9A5C676B-5848-4A39-B133-B5081FD874FA}"/>
    <dgm:cxn modelId="{AB5C2633-381F-4B0C-B9A7-B290D9CC173F}" type="presOf" srcId="{5BDED12E-4CE8-4360-816D-8731A45ACCAE}" destId="{AD1D5543-A768-4A41-81D6-7D271AA9E65B}" srcOrd="0" destOrd="0" presId="urn:microsoft.com/office/officeart/2008/layout/RadialCluster"/>
    <dgm:cxn modelId="{AD0A474D-96B1-47DE-A6AB-78EDE3B0F072}" type="presOf" srcId="{0FA1431A-BEE4-4B44-BC56-0EA7BF86724E}" destId="{E2E2352C-E35A-4B7B-919E-D61A22FCB712}" srcOrd="0" destOrd="0" presId="urn:microsoft.com/office/officeart/2008/layout/RadialCluster"/>
    <dgm:cxn modelId="{163240A5-08A0-432D-84E2-9787DEBA865C}" srcId="{29BCE498-383B-4F2E-B349-9D8A2C609394}" destId="{0FA1431A-BEE4-4B44-BC56-0EA7BF86724E}" srcOrd="0" destOrd="0" parTransId="{27BFF0A6-6448-46D9-B2A8-23556AB19C83}" sibTransId="{107FA0C3-B3CD-414A-A0D1-A34992B94A31}"/>
    <dgm:cxn modelId="{A437CA0E-CD74-4DF4-8C90-D7CED977BE4D}" srcId="{29BCE498-383B-4F2E-B349-9D8A2C609394}" destId="{6C7DB8BC-3209-404F-B3DC-BDB0FFB311DF}" srcOrd="1" destOrd="0" parTransId="{094E3CED-1A37-456D-AE0C-7998A592B3B8}" sibTransId="{493E4DE0-96C1-4F61-AAC3-4A4B25D27F6B}"/>
    <dgm:cxn modelId="{66A62F91-9566-4753-BE45-2AC73912FD2E}" type="presOf" srcId="{5866CFA7-787C-4E17-B9E0-0398BEA8FE79}" destId="{8BC34253-DF29-42CD-9073-436B39706E86}" srcOrd="0" destOrd="0" presId="urn:microsoft.com/office/officeart/2008/layout/RadialCluster"/>
    <dgm:cxn modelId="{AF6A05A0-AEF6-4A46-ACEC-F70209F71B1A}" type="presOf" srcId="{21E73E85-CF2B-44CA-9D5B-F9BF8976A703}" destId="{EA6661E2-DCBA-44B2-A26F-D20A6E09F9CB}" srcOrd="0" destOrd="0" presId="urn:microsoft.com/office/officeart/2008/layout/RadialCluster"/>
    <dgm:cxn modelId="{B41C149C-C2A5-4E00-BE46-2E4B3821A3CF}" type="presOf" srcId="{29BCE498-383B-4F2E-B349-9D8A2C609394}" destId="{9913DC7E-6FC7-457C-938E-BCECABE798C4}" srcOrd="0" destOrd="0" presId="urn:microsoft.com/office/officeart/2008/layout/RadialCluster"/>
    <dgm:cxn modelId="{F9DDCF35-D60B-4E67-9CB5-0361E1795DD2}" srcId="{0FA1431A-BEE4-4B44-BC56-0EA7BF86724E}" destId="{3118326F-C298-4727-A590-C0D0C9F74619}" srcOrd="1" destOrd="0" parTransId="{21E73E85-CF2B-44CA-9D5B-F9BF8976A703}" sibTransId="{92D03031-FB15-4B80-A8DD-A0CF58204577}"/>
    <dgm:cxn modelId="{EA00E1FF-0643-4446-B3CD-63C4D6C5E3AE}" type="presOf" srcId="{3118326F-C298-4727-A590-C0D0C9F74619}" destId="{ED8ADF49-CE0C-4192-AC95-9F301AA84EC4}" srcOrd="0" destOrd="0" presId="urn:microsoft.com/office/officeart/2008/layout/RadialCluster"/>
    <dgm:cxn modelId="{ABBFB28C-7538-4624-BB06-C5F190D755B5}" srcId="{0FA1431A-BEE4-4B44-BC56-0EA7BF86724E}" destId="{5866CFA7-787C-4E17-B9E0-0398BEA8FE79}" srcOrd="2" destOrd="0" parTransId="{5BDED12E-4CE8-4360-816D-8731A45ACCAE}" sibTransId="{3FD28E8D-2088-4C4F-9BD8-33B914EB1DC6}"/>
    <dgm:cxn modelId="{8D3B164A-4CAF-423E-9C5A-BA4040C33361}" type="presOf" srcId="{DDF12AB9-B57D-4E30-B111-363A61CE6C0A}" destId="{E7E0F9DF-0D7F-477F-AD82-2BB7159FA1E3}" srcOrd="0" destOrd="0" presId="urn:microsoft.com/office/officeart/2008/layout/RadialCluster"/>
    <dgm:cxn modelId="{D618F887-9EA8-4CDD-954F-D137A7E51AD9}" type="presParOf" srcId="{9913DC7E-6FC7-457C-938E-BCECABE798C4}" destId="{7FA84073-0659-4E5C-9CE2-9CB8413D1CB5}" srcOrd="0" destOrd="0" presId="urn:microsoft.com/office/officeart/2008/layout/RadialCluster"/>
    <dgm:cxn modelId="{0B740303-499E-4DBD-ACD5-9C031D8457C8}" type="presParOf" srcId="{7FA84073-0659-4E5C-9CE2-9CB8413D1CB5}" destId="{E2E2352C-E35A-4B7B-919E-D61A22FCB712}" srcOrd="0" destOrd="0" presId="urn:microsoft.com/office/officeart/2008/layout/RadialCluster"/>
    <dgm:cxn modelId="{0F748DED-CB0E-4075-A160-A370D48C9C20}" type="presParOf" srcId="{7FA84073-0659-4E5C-9CE2-9CB8413D1CB5}" destId="{435486CE-B319-4472-8350-F9554B383DB3}" srcOrd="1" destOrd="0" presId="urn:microsoft.com/office/officeart/2008/layout/RadialCluster"/>
    <dgm:cxn modelId="{F319BE15-A488-4038-BBDC-7B4E5D10536B}" type="presParOf" srcId="{7FA84073-0659-4E5C-9CE2-9CB8413D1CB5}" destId="{E7E0F9DF-0D7F-477F-AD82-2BB7159FA1E3}" srcOrd="2" destOrd="0" presId="urn:microsoft.com/office/officeart/2008/layout/RadialCluster"/>
    <dgm:cxn modelId="{FBC7542B-9AC0-41AA-A368-671823B24A56}" type="presParOf" srcId="{7FA84073-0659-4E5C-9CE2-9CB8413D1CB5}" destId="{EA6661E2-DCBA-44B2-A26F-D20A6E09F9CB}" srcOrd="3" destOrd="0" presId="urn:microsoft.com/office/officeart/2008/layout/RadialCluster"/>
    <dgm:cxn modelId="{E660C9D6-1052-484A-818D-D125F7461D24}" type="presParOf" srcId="{7FA84073-0659-4E5C-9CE2-9CB8413D1CB5}" destId="{ED8ADF49-CE0C-4192-AC95-9F301AA84EC4}" srcOrd="4" destOrd="0" presId="urn:microsoft.com/office/officeart/2008/layout/RadialCluster"/>
    <dgm:cxn modelId="{CCF2D18E-8A4E-4F4F-B6C9-96E3866A2A94}" type="presParOf" srcId="{7FA84073-0659-4E5C-9CE2-9CB8413D1CB5}" destId="{AD1D5543-A768-4A41-81D6-7D271AA9E65B}" srcOrd="5" destOrd="0" presId="urn:microsoft.com/office/officeart/2008/layout/RadialCluster"/>
    <dgm:cxn modelId="{E9341799-A6C9-4E60-B7CD-058F9B60601D}" type="presParOf" srcId="{7FA84073-0659-4E5C-9CE2-9CB8413D1CB5}" destId="{8BC34253-DF29-42CD-9073-436B39706E8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72297-869B-4B26-94E2-1C602F3E98BE}">
      <dsp:nvSpPr>
        <dsp:cNvPr id="0" name=""/>
        <dsp:cNvSpPr/>
      </dsp:nvSpPr>
      <dsp:spPr>
        <a:xfrm>
          <a:off x="2619" y="2213982"/>
          <a:ext cx="2112168" cy="10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Міграції</a:t>
          </a:r>
          <a:endParaRPr lang="ru-RU" sz="2800" kern="1200" dirty="0"/>
        </a:p>
      </dsp:txBody>
      <dsp:txXfrm>
        <a:off x="33551" y="2244914"/>
        <a:ext cx="2050304" cy="994220"/>
      </dsp:txXfrm>
    </dsp:sp>
    <dsp:sp modelId="{ECA5971D-8690-472D-9A69-09B394BC747F}">
      <dsp:nvSpPr>
        <dsp:cNvPr id="0" name=""/>
        <dsp:cNvSpPr/>
      </dsp:nvSpPr>
      <dsp:spPr>
        <a:xfrm rot="18341750">
          <a:off x="1818677" y="2145178"/>
          <a:ext cx="1421838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1421838" y="194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94050" y="2129122"/>
        <a:ext cx="71091" cy="71091"/>
      </dsp:txXfrm>
    </dsp:sp>
    <dsp:sp modelId="{4E7E71C4-C1AB-4B5D-BB73-6C8974191953}">
      <dsp:nvSpPr>
        <dsp:cNvPr id="0" name=""/>
        <dsp:cNvSpPr/>
      </dsp:nvSpPr>
      <dsp:spPr>
        <a:xfrm>
          <a:off x="2944405" y="1059269"/>
          <a:ext cx="2112168" cy="10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Внутрішні</a:t>
          </a:r>
          <a:endParaRPr lang="ru-RU" sz="2800" kern="1200" dirty="0"/>
        </a:p>
      </dsp:txBody>
      <dsp:txXfrm>
        <a:off x="2975337" y="1090201"/>
        <a:ext cx="2050304" cy="994220"/>
      </dsp:txXfrm>
    </dsp:sp>
    <dsp:sp modelId="{0818AAB9-D78B-40FA-BFD2-3FD779429AD1}">
      <dsp:nvSpPr>
        <dsp:cNvPr id="0" name=""/>
        <dsp:cNvSpPr/>
      </dsp:nvSpPr>
      <dsp:spPr>
        <a:xfrm rot="20225724">
          <a:off x="5019763" y="1386117"/>
          <a:ext cx="933738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933738" y="194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63289" y="1382264"/>
        <a:ext cx="46686" cy="46686"/>
      </dsp:txXfrm>
    </dsp:sp>
    <dsp:sp modelId="{52D520DD-8F76-4BDB-80F0-1C63EFC306F0}">
      <dsp:nvSpPr>
        <dsp:cNvPr id="0" name=""/>
        <dsp:cNvSpPr/>
      </dsp:nvSpPr>
      <dsp:spPr>
        <a:xfrm>
          <a:off x="5916691" y="695860"/>
          <a:ext cx="2112168" cy="10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Маятникові</a:t>
          </a:r>
          <a:endParaRPr lang="ru-RU" sz="2800" kern="1200" dirty="0"/>
        </a:p>
      </dsp:txBody>
      <dsp:txXfrm>
        <a:off x="5947623" y="726792"/>
        <a:ext cx="2050304" cy="994220"/>
      </dsp:txXfrm>
    </dsp:sp>
    <dsp:sp modelId="{2F44CA94-8200-4D26-BCA2-DCE5C2656373}">
      <dsp:nvSpPr>
        <dsp:cNvPr id="0" name=""/>
        <dsp:cNvSpPr/>
      </dsp:nvSpPr>
      <dsp:spPr>
        <a:xfrm rot="2681860">
          <a:off x="4881622" y="1993366"/>
          <a:ext cx="1210021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1210021" y="194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56382" y="1982605"/>
        <a:ext cx="60501" cy="60501"/>
      </dsp:txXfrm>
    </dsp:sp>
    <dsp:sp modelId="{7F904B40-9963-4E2D-BA9C-5091BD13BD9C}">
      <dsp:nvSpPr>
        <dsp:cNvPr id="0" name=""/>
        <dsp:cNvSpPr/>
      </dsp:nvSpPr>
      <dsp:spPr>
        <a:xfrm>
          <a:off x="5916691" y="1910357"/>
          <a:ext cx="2112168" cy="10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Сезонні</a:t>
          </a:r>
          <a:endParaRPr lang="ru-RU" sz="2800" kern="1200" dirty="0"/>
        </a:p>
      </dsp:txBody>
      <dsp:txXfrm>
        <a:off x="5947623" y="1941289"/>
        <a:ext cx="2050304" cy="994220"/>
      </dsp:txXfrm>
    </dsp:sp>
    <dsp:sp modelId="{CFA3A804-0A57-4F06-9BB2-4C60C772143F}">
      <dsp:nvSpPr>
        <dsp:cNvPr id="0" name=""/>
        <dsp:cNvSpPr/>
      </dsp:nvSpPr>
      <dsp:spPr>
        <a:xfrm rot="2829178">
          <a:off x="1916035" y="3177970"/>
          <a:ext cx="1242372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1242372" y="194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06162" y="3166401"/>
        <a:ext cx="62118" cy="62118"/>
      </dsp:txXfrm>
    </dsp:sp>
    <dsp:sp modelId="{1F7038BC-FA3C-4232-873F-7425FAC588B8}">
      <dsp:nvSpPr>
        <dsp:cNvPr id="0" name=""/>
        <dsp:cNvSpPr/>
      </dsp:nvSpPr>
      <dsp:spPr>
        <a:xfrm>
          <a:off x="2959655" y="3124854"/>
          <a:ext cx="2112168" cy="10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Зовнішні</a:t>
          </a:r>
          <a:endParaRPr lang="ru-RU" sz="2800" kern="1200" dirty="0"/>
        </a:p>
      </dsp:txBody>
      <dsp:txXfrm>
        <a:off x="2990587" y="3155786"/>
        <a:ext cx="2050304" cy="994220"/>
      </dsp:txXfrm>
    </dsp:sp>
    <dsp:sp modelId="{10C9642E-7417-4E03-A8DD-4402E966DBEA}">
      <dsp:nvSpPr>
        <dsp:cNvPr id="0" name=""/>
        <dsp:cNvSpPr/>
      </dsp:nvSpPr>
      <dsp:spPr>
        <a:xfrm>
          <a:off x="5071824" y="3633407"/>
          <a:ext cx="844867" cy="38979"/>
        </a:xfrm>
        <a:custGeom>
          <a:avLst/>
          <a:gdLst/>
          <a:ahLst/>
          <a:cxnLst/>
          <a:rect l="0" t="0" r="0" b="0"/>
          <a:pathLst>
            <a:path>
              <a:moveTo>
                <a:pt x="0" y="19489"/>
              </a:moveTo>
              <a:lnTo>
                <a:pt x="844867" y="194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73136" y="3631775"/>
        <a:ext cx="42243" cy="42243"/>
      </dsp:txXfrm>
    </dsp:sp>
    <dsp:sp modelId="{DD6A6CC7-5DB1-4BB7-A203-E60CD287EE7D}">
      <dsp:nvSpPr>
        <dsp:cNvPr id="0" name=""/>
        <dsp:cNvSpPr/>
      </dsp:nvSpPr>
      <dsp:spPr>
        <a:xfrm>
          <a:off x="5916691" y="3124854"/>
          <a:ext cx="2112168" cy="10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Еміграція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Імміграції</a:t>
          </a:r>
        </a:p>
      </dsp:txBody>
      <dsp:txXfrm>
        <a:off x="5947623" y="3155786"/>
        <a:ext cx="2050304" cy="9942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2352C-E35A-4B7B-919E-D61A22FCB712}">
      <dsp:nvSpPr>
        <dsp:cNvPr id="0" name=""/>
        <dsp:cNvSpPr/>
      </dsp:nvSpPr>
      <dsp:spPr>
        <a:xfrm>
          <a:off x="3105329" y="1691639"/>
          <a:ext cx="2531309" cy="15340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Причини міграцій</a:t>
          </a:r>
          <a:endParaRPr lang="ru-RU" sz="3500" kern="1200" dirty="0"/>
        </a:p>
      </dsp:txBody>
      <dsp:txXfrm>
        <a:off x="3180216" y="1766526"/>
        <a:ext cx="2381535" cy="1384287"/>
      </dsp:txXfrm>
    </dsp:sp>
    <dsp:sp modelId="{435486CE-B319-4472-8350-F9554B383DB3}">
      <dsp:nvSpPr>
        <dsp:cNvPr id="0" name=""/>
        <dsp:cNvSpPr/>
      </dsp:nvSpPr>
      <dsp:spPr>
        <a:xfrm rot="15128679">
          <a:off x="3844782" y="1488310"/>
          <a:ext cx="4272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7236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0F9DF-0D7F-477F-AD82-2BB7159FA1E3}">
      <dsp:nvSpPr>
        <dsp:cNvPr id="0" name=""/>
        <dsp:cNvSpPr/>
      </dsp:nvSpPr>
      <dsp:spPr>
        <a:xfrm>
          <a:off x="2556553" y="23643"/>
          <a:ext cx="2466381" cy="1261337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Економічні</a:t>
          </a:r>
          <a:endParaRPr lang="ru-RU" sz="3500" kern="1200" dirty="0"/>
        </a:p>
      </dsp:txBody>
      <dsp:txXfrm>
        <a:off x="2618126" y="85216"/>
        <a:ext cx="2343235" cy="1138191"/>
      </dsp:txXfrm>
    </dsp:sp>
    <dsp:sp modelId="{EA6661E2-DCBA-44B2-A26F-D20A6E09F9CB}">
      <dsp:nvSpPr>
        <dsp:cNvPr id="0" name=""/>
        <dsp:cNvSpPr/>
      </dsp:nvSpPr>
      <dsp:spPr>
        <a:xfrm rot="20105219">
          <a:off x="5626037" y="1822834"/>
          <a:ext cx="2278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42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8ADF49-CE0C-4192-AC95-9F301AA84EC4}">
      <dsp:nvSpPr>
        <dsp:cNvPr id="0" name=""/>
        <dsp:cNvSpPr/>
      </dsp:nvSpPr>
      <dsp:spPr>
        <a:xfrm>
          <a:off x="5843279" y="595133"/>
          <a:ext cx="2142483" cy="1364326"/>
        </a:xfrm>
        <a:prstGeom prst="roundRect">
          <a:avLst/>
        </a:prstGeom>
        <a:solidFill>
          <a:schemeClr val="accent5">
            <a:hueOff val="-4902231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Політичні</a:t>
          </a:r>
          <a:endParaRPr lang="ru-RU" sz="3500" kern="1200" dirty="0"/>
        </a:p>
      </dsp:txBody>
      <dsp:txXfrm>
        <a:off x="5909880" y="661734"/>
        <a:ext cx="2009281" cy="1231124"/>
      </dsp:txXfrm>
    </dsp:sp>
    <dsp:sp modelId="{AD1D5543-A768-4A41-81D6-7D271AA9E65B}">
      <dsp:nvSpPr>
        <dsp:cNvPr id="0" name=""/>
        <dsp:cNvSpPr/>
      </dsp:nvSpPr>
      <dsp:spPr>
        <a:xfrm rot="11452853">
          <a:off x="2576928" y="2165056"/>
          <a:ext cx="5331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319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C34253-DF29-42CD-9073-436B39706E86}">
      <dsp:nvSpPr>
        <dsp:cNvPr id="0" name=""/>
        <dsp:cNvSpPr/>
      </dsp:nvSpPr>
      <dsp:spPr>
        <a:xfrm>
          <a:off x="601467" y="1215322"/>
          <a:ext cx="1980254" cy="1418167"/>
        </a:xfrm>
        <a:prstGeom prst="roundRect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Релігійні</a:t>
          </a:r>
          <a:endParaRPr lang="ru-RU" sz="3500" kern="1200" dirty="0"/>
        </a:p>
      </dsp:txBody>
      <dsp:txXfrm>
        <a:off x="670696" y="1284551"/>
        <a:ext cx="1841796" cy="1279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31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61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2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38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88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8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16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1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BF11A-94CD-4F84-A1AE-C19ABDD9E52F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09229-81FA-48EB-A369-28B0BAFE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7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subject.com.ua/textbook/geograph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Тема 1.</a:t>
            </a:r>
            <a:r>
              <a:rPr lang="uk-UA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Демографічні процеси та статево-віковий склад населення світу та України.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Розділ IV. Населення України та світу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177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Зміст навчального матеріалу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Кількість </a:t>
            </a:r>
            <a:r>
              <a:rPr lang="uk-UA" dirty="0"/>
              <a:t>населення в світі та Україні. Чинники, що впливають на кількість населення: природний рух, міграції. Міграційна політика держав. </a:t>
            </a:r>
            <a:endParaRPr lang="ru-RU" dirty="0"/>
          </a:p>
          <a:p>
            <a:r>
              <a:rPr lang="uk-UA" dirty="0"/>
              <a:t>Статево-віковий склад населення світу й України. Тривалість життя населення.</a:t>
            </a:r>
            <a:endParaRPr lang="ru-RU" dirty="0"/>
          </a:p>
          <a:p>
            <a:r>
              <a:rPr lang="uk-UA" dirty="0"/>
              <a:t>Зміна кількості населення в світі та Україні. Регіональні відмінності демографічних процесів. Дослідження П. Чубинського. Демографічна політика.</a:t>
            </a:r>
            <a:endParaRPr lang="ru-RU" dirty="0"/>
          </a:p>
          <a:p>
            <a:r>
              <a:rPr lang="uk-UA" dirty="0"/>
              <a:t> </a:t>
            </a:r>
            <a:r>
              <a:rPr lang="uk-UA" dirty="0" smtClean="0"/>
              <a:t>Механічний </a:t>
            </a:r>
            <a:r>
              <a:rPr lang="uk-UA" dirty="0"/>
              <a:t>рух населення: причини і види міграцій, основні напрямки міграційних потоків у світі та Україні. Українська діаспора. Міграційна політика.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0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Державні вимоги до рівня загальноосвітньої підготовки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учнів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b="1" dirty="0" smtClean="0"/>
              <a:t>Учні називають</a:t>
            </a:r>
            <a:r>
              <a:rPr lang="uk-UA" dirty="0" smtClean="0"/>
              <a:t> </a:t>
            </a:r>
            <a:r>
              <a:rPr lang="uk-UA" dirty="0"/>
              <a:t>кількість населення світу, найбільших за його кількістю країн, України;</a:t>
            </a:r>
            <a:endParaRPr lang="ru-RU" dirty="0"/>
          </a:p>
          <a:p>
            <a:r>
              <a:rPr lang="uk-UA" b="1" dirty="0" smtClean="0"/>
              <a:t>розуміють</a:t>
            </a:r>
            <a:r>
              <a:rPr lang="uk-UA" dirty="0" smtClean="0"/>
              <a:t> </a:t>
            </a:r>
            <a:r>
              <a:rPr lang="uk-UA" dirty="0"/>
              <a:t>поняття «природний рух населення», «демографічний вибух», «демографічна криза», «демографічна політика», «еміграція», «імміграція»;</a:t>
            </a:r>
            <a:endParaRPr lang="ru-RU" dirty="0"/>
          </a:p>
          <a:p>
            <a:r>
              <a:rPr lang="ru-RU" b="1" dirty="0" err="1" smtClean="0"/>
              <a:t>визначають</a:t>
            </a:r>
            <a:r>
              <a:rPr lang="ru-RU" b="1" dirty="0" smtClean="0"/>
              <a:t> </a:t>
            </a:r>
            <a:r>
              <a:rPr lang="ru-RU" dirty="0" err="1"/>
              <a:t>показники</a:t>
            </a:r>
            <a:r>
              <a:rPr lang="ru-RU" dirty="0"/>
              <a:t>  </a:t>
            </a:r>
            <a:r>
              <a:rPr lang="ru-RU" dirty="0" err="1"/>
              <a:t>народжуваності</a:t>
            </a:r>
            <a:r>
              <a:rPr lang="ru-RU" dirty="0"/>
              <a:t>, </a:t>
            </a:r>
            <a:r>
              <a:rPr lang="ru-RU" dirty="0" err="1"/>
              <a:t>смертності</a:t>
            </a:r>
            <a:r>
              <a:rPr lang="ru-RU" dirty="0"/>
              <a:t>, природного й </a:t>
            </a:r>
            <a:r>
              <a:rPr lang="uk-UA" dirty="0"/>
              <a:t>механічного руху, частки жінок і чоловіків, окремих вікових груп у  структурі населення країни (регіону);</a:t>
            </a:r>
            <a:endParaRPr lang="ru-RU" dirty="0"/>
          </a:p>
          <a:p>
            <a:r>
              <a:rPr lang="uk-UA" b="1" dirty="0"/>
              <a:t>показує на карті </a:t>
            </a:r>
            <a:r>
              <a:rPr lang="uk-UA" dirty="0"/>
              <a:t>і називає</a:t>
            </a:r>
            <a:r>
              <a:rPr lang="uk-UA" b="1" dirty="0"/>
              <a:t> </a:t>
            </a:r>
            <a:r>
              <a:rPr lang="uk-UA" dirty="0"/>
              <a:t>регіони світу, країни, області в Україні з найбільшою і найменшою кількістю населення, природним приростом, країни з найбільш численною українською діаспорою; </a:t>
            </a:r>
            <a:endParaRPr lang="ru-RU" dirty="0"/>
          </a:p>
          <a:p>
            <a:r>
              <a:rPr lang="uk-UA" b="1" dirty="0" smtClean="0"/>
              <a:t>Знаходять </a:t>
            </a:r>
            <a:r>
              <a:rPr lang="uk-UA" dirty="0" smtClean="0"/>
              <a:t>в </a:t>
            </a:r>
            <a:r>
              <a:rPr lang="uk-UA" dirty="0"/>
              <a:t>різних джерелах інформацію, що характеризує населення світу й окремих країн, України та її областей;</a:t>
            </a:r>
            <a:endParaRPr lang="ru-RU" dirty="0"/>
          </a:p>
          <a:p>
            <a:r>
              <a:rPr lang="uk-UA" b="1" dirty="0" smtClean="0"/>
              <a:t>пояснюють </a:t>
            </a:r>
            <a:r>
              <a:rPr lang="uk-UA" dirty="0"/>
              <a:t>демографічну ситуацію, що склалася в різних регіонах України;</a:t>
            </a:r>
            <a:endParaRPr lang="ru-RU" dirty="0"/>
          </a:p>
          <a:p>
            <a:r>
              <a:rPr lang="uk-UA" b="1" dirty="0" smtClean="0"/>
              <a:t>аналізують</a:t>
            </a:r>
            <a:r>
              <a:rPr lang="uk-UA" dirty="0" smtClean="0"/>
              <a:t> </a:t>
            </a:r>
            <a:r>
              <a:rPr lang="uk-UA" dirty="0"/>
              <a:t>статево-вікові піраміди України та країн світу (на вибір);</a:t>
            </a:r>
            <a:endParaRPr lang="ru-RU" dirty="0"/>
          </a:p>
          <a:p>
            <a:r>
              <a:rPr lang="uk-UA" b="1" dirty="0" smtClean="0"/>
              <a:t>характеризують </a:t>
            </a:r>
            <a:r>
              <a:rPr lang="uk-UA" dirty="0"/>
              <a:t>демографічні показники</a:t>
            </a:r>
            <a:r>
              <a:rPr lang="uk-UA" b="1" dirty="0"/>
              <a:t> </a:t>
            </a:r>
            <a:r>
              <a:rPr lang="uk-UA" dirty="0"/>
              <a:t>населення країни за сукупністю картографічних і статистичних матеріалів, механічний рух населення в Україні;</a:t>
            </a:r>
            <a:endParaRPr lang="ru-RU" dirty="0"/>
          </a:p>
          <a:p>
            <a:r>
              <a:rPr lang="ru-RU" b="1" dirty="0" err="1" smtClean="0"/>
              <a:t>Оцінюють</a:t>
            </a:r>
            <a:r>
              <a:rPr lang="ru-RU" b="1" dirty="0" smtClean="0"/>
              <a:t> </a:t>
            </a:r>
            <a:r>
              <a:rPr lang="ru-RU" dirty="0" err="1" smtClean="0"/>
              <a:t>важливість</a:t>
            </a:r>
            <a:r>
              <a:rPr lang="ru-RU" dirty="0" smtClean="0"/>
              <a:t> </a:t>
            </a:r>
            <a:r>
              <a:rPr lang="ru-RU" dirty="0" err="1"/>
              <a:t>знань</a:t>
            </a:r>
            <a:r>
              <a:rPr lang="ru-RU" dirty="0"/>
              <a:t> про </a:t>
            </a:r>
            <a:r>
              <a:rPr lang="ru-RU" dirty="0" err="1"/>
              <a:t>демографічні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і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09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Соціальна географія – вивчає населення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b="1" dirty="0" err="1">
                <a:solidFill>
                  <a:srgbClr val="FF0000"/>
                </a:solidFill>
              </a:rPr>
              <a:t>Насе́лення</a:t>
            </a:r>
            <a:r>
              <a:rPr lang="ru-RU" sz="4000" dirty="0">
                <a:solidFill>
                  <a:srgbClr val="FF0000"/>
                </a:solidFill>
              </a:rPr>
              <a:t> </a:t>
            </a:r>
            <a:r>
              <a:rPr lang="ru-RU" sz="4000" dirty="0"/>
              <a:t>— </a:t>
            </a:r>
            <a:r>
              <a:rPr lang="ru-RU" sz="4000" dirty="0" err="1"/>
              <a:t>сукупність</a:t>
            </a:r>
            <a:r>
              <a:rPr lang="ru-RU" sz="4000" dirty="0"/>
              <a:t> людей, </a:t>
            </a:r>
            <a:r>
              <a:rPr lang="ru-RU" sz="4000" dirty="0" err="1"/>
              <a:t>що</a:t>
            </a:r>
            <a:r>
              <a:rPr lang="ru-RU" sz="4000" dirty="0"/>
              <a:t> </a:t>
            </a:r>
            <a:r>
              <a:rPr lang="ru-RU" sz="4000" dirty="0" err="1"/>
              <a:t>постійно</a:t>
            </a:r>
            <a:r>
              <a:rPr lang="ru-RU" sz="4000" dirty="0"/>
              <a:t> </a:t>
            </a:r>
            <a:r>
              <a:rPr lang="ru-RU" sz="4000" dirty="0" err="1"/>
              <a:t>живуть</a:t>
            </a:r>
            <a:r>
              <a:rPr lang="ru-RU" sz="4000" dirty="0"/>
              <a:t> у межах </a:t>
            </a:r>
            <a:r>
              <a:rPr lang="ru-RU" sz="4000" dirty="0" err="1"/>
              <a:t>якоїсь</a:t>
            </a:r>
            <a:r>
              <a:rPr lang="ru-RU" sz="4000" dirty="0"/>
              <a:t> конкретно </a:t>
            </a:r>
            <a:r>
              <a:rPr lang="ru-RU" sz="4000" dirty="0" err="1"/>
              <a:t>вказаної</a:t>
            </a:r>
            <a:r>
              <a:rPr lang="ru-RU" sz="4000" dirty="0"/>
              <a:t> </a:t>
            </a:r>
            <a:r>
              <a:rPr lang="ru-RU" sz="4000" dirty="0" err="1"/>
              <a:t>території</a:t>
            </a:r>
            <a:r>
              <a:rPr lang="ru-RU" sz="4000" dirty="0"/>
              <a:t> (</a:t>
            </a:r>
            <a:r>
              <a:rPr lang="ru-RU" sz="4000" dirty="0" err="1"/>
              <a:t>районі</a:t>
            </a:r>
            <a:r>
              <a:rPr lang="ru-RU" sz="4000" dirty="0"/>
              <a:t>, </a:t>
            </a:r>
            <a:r>
              <a:rPr lang="ru-RU" sz="4000" dirty="0" err="1"/>
              <a:t>місті</a:t>
            </a:r>
            <a:r>
              <a:rPr lang="ru-RU" sz="4000" dirty="0"/>
              <a:t>, </a:t>
            </a:r>
            <a:r>
              <a:rPr lang="ru-RU" sz="4000" dirty="0" err="1"/>
              <a:t>області</a:t>
            </a:r>
            <a:r>
              <a:rPr lang="ru-RU" sz="4000" dirty="0"/>
              <a:t>, </a:t>
            </a:r>
            <a:r>
              <a:rPr lang="ru-RU" sz="4000" dirty="0" err="1"/>
              <a:t>частини</a:t>
            </a:r>
            <a:r>
              <a:rPr lang="ru-RU" sz="4000" dirty="0"/>
              <a:t> </a:t>
            </a:r>
            <a:r>
              <a:rPr lang="ru-RU" sz="4000" dirty="0" err="1"/>
              <a:t>країни</a:t>
            </a:r>
            <a:r>
              <a:rPr lang="ru-RU" sz="4000" dirty="0"/>
              <a:t>, </a:t>
            </a:r>
            <a:r>
              <a:rPr lang="ru-RU" sz="4000" dirty="0" err="1"/>
              <a:t>країні</a:t>
            </a:r>
            <a:r>
              <a:rPr lang="ru-RU" sz="4000" dirty="0"/>
              <a:t>, континенту </a:t>
            </a:r>
            <a:r>
              <a:rPr lang="ru-RU" sz="4000" dirty="0" err="1"/>
              <a:t>чи</a:t>
            </a:r>
            <a:r>
              <a:rPr lang="ru-RU" sz="4000" dirty="0"/>
              <a:t> </a:t>
            </a:r>
            <a:r>
              <a:rPr lang="ru-RU" sz="4000" dirty="0" err="1"/>
              <a:t>всієї</a:t>
            </a:r>
            <a:r>
              <a:rPr lang="ru-RU" sz="4000" dirty="0"/>
              <a:t> </a:t>
            </a:r>
            <a:r>
              <a:rPr lang="ru-RU" sz="4000" dirty="0" err="1"/>
              <a:t>земної</a:t>
            </a:r>
            <a:r>
              <a:rPr lang="ru-RU" sz="4000" dirty="0"/>
              <a:t> </a:t>
            </a:r>
            <a:r>
              <a:rPr lang="ru-RU" sz="4000" dirty="0" err="1" smtClean="0"/>
              <a:t>кулі</a:t>
            </a:r>
            <a:r>
              <a:rPr lang="ru-RU" sz="4000" dirty="0" smtClean="0"/>
              <a:t>). </a:t>
            </a:r>
          </a:p>
          <a:p>
            <a:r>
              <a:rPr lang="ru-RU" sz="4000" dirty="0" smtClean="0"/>
              <a:t>Наука</a:t>
            </a:r>
            <a:r>
              <a:rPr lang="ru-RU" sz="4000" dirty="0"/>
              <a:t>, яка </a:t>
            </a:r>
            <a:r>
              <a:rPr lang="ru-RU" sz="4000" dirty="0" err="1"/>
              <a:t>вивчає</a:t>
            </a:r>
            <a:r>
              <a:rPr lang="ru-RU" sz="4000" dirty="0"/>
              <a:t> </a:t>
            </a:r>
            <a:r>
              <a:rPr lang="ru-RU" sz="4000" dirty="0" err="1"/>
              <a:t>розмір</a:t>
            </a:r>
            <a:r>
              <a:rPr lang="ru-RU" sz="4000" dirty="0"/>
              <a:t>, </a:t>
            </a:r>
            <a:r>
              <a:rPr lang="ru-RU" sz="4000" dirty="0" err="1"/>
              <a:t>структури</a:t>
            </a:r>
            <a:r>
              <a:rPr lang="ru-RU" sz="4000" dirty="0"/>
              <a:t>, </a:t>
            </a:r>
            <a:r>
              <a:rPr lang="ru-RU" sz="4000" dirty="0" err="1"/>
              <a:t>динаміку</a:t>
            </a:r>
            <a:r>
              <a:rPr lang="ru-RU" sz="4000" dirty="0"/>
              <a:t> </a:t>
            </a:r>
            <a:r>
              <a:rPr lang="ru-RU" sz="4000" dirty="0" err="1"/>
              <a:t>руху</a:t>
            </a:r>
            <a:r>
              <a:rPr lang="ru-RU" sz="4000" dirty="0"/>
              <a:t> і </a:t>
            </a:r>
            <a:r>
              <a:rPr lang="ru-RU" sz="4000" dirty="0" err="1" smtClean="0"/>
              <a:t>розвиток</a:t>
            </a:r>
            <a:r>
              <a:rPr lang="ru-RU" sz="4000" dirty="0" smtClean="0"/>
              <a:t> </a:t>
            </a:r>
            <a:r>
              <a:rPr lang="ru-RU" sz="4000" b="1" dirty="0" err="1" smtClean="0"/>
              <a:t>населення</a:t>
            </a:r>
            <a:r>
              <a:rPr lang="ru-RU" sz="4000" b="1" dirty="0" smtClean="0"/>
              <a:t> - </a:t>
            </a:r>
            <a:r>
              <a:rPr lang="ru-RU" sz="4000" dirty="0" err="1" smtClean="0">
                <a:solidFill>
                  <a:srgbClr val="FF0000"/>
                </a:solidFill>
              </a:rPr>
              <a:t>демографією</a:t>
            </a:r>
            <a:r>
              <a:rPr lang="ru-RU" sz="40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049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Місце соціальної географії в системі наук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2" y="1462881"/>
            <a:ext cx="8220075" cy="431482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9799320" y="4279721"/>
            <a:ext cx="1554480" cy="548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Соціологія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22080" y="5013960"/>
            <a:ext cx="1554480" cy="548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Етнографія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788717" y="3545483"/>
            <a:ext cx="1554480" cy="548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Статистика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54678" y="5288280"/>
            <a:ext cx="1554480" cy="548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Демографія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022080" y="5839380"/>
            <a:ext cx="2118360" cy="8966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Географія  населення-розміщення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>
            <a:endCxn id="7" idx="1"/>
          </p:cNvCxnSpPr>
          <p:nvPr/>
        </p:nvCxnSpPr>
        <p:spPr>
          <a:xfrm flipV="1">
            <a:off x="8192213" y="3819803"/>
            <a:ext cx="596504" cy="210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>
            <a:off x="8788717" y="4554041"/>
            <a:ext cx="10106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595598" y="4714191"/>
            <a:ext cx="426482" cy="436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8" idx="0"/>
          </p:cNvCxnSpPr>
          <p:nvPr/>
        </p:nvCxnSpPr>
        <p:spPr>
          <a:xfrm>
            <a:off x="7731918" y="4737180"/>
            <a:ext cx="0" cy="551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endCxn id="9" idx="1"/>
          </p:cNvCxnSpPr>
          <p:nvPr/>
        </p:nvCxnSpPr>
        <p:spPr>
          <a:xfrm>
            <a:off x="8192213" y="4737180"/>
            <a:ext cx="829867" cy="1550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75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98437"/>
            <a:ext cx="10515600" cy="115792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Населення планети Земля =</a:t>
            </a:r>
            <a:r>
              <a:rPr lang="uk-UA" dirty="0" smtClean="0">
                <a:solidFill>
                  <a:srgbClr val="FF0000"/>
                </a:solidFill>
              </a:rPr>
              <a:t>20 тисяч людських поколінь = 80 млрд. чол.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40"/>
          <a:stretch/>
        </p:blipFill>
        <p:spPr>
          <a:xfrm>
            <a:off x="2247899" y="1356360"/>
            <a:ext cx="7696200" cy="5497604"/>
          </a:xfrm>
        </p:spPr>
      </p:pic>
      <p:sp>
        <p:nvSpPr>
          <p:cNvPr id="5" name="TextBox 4"/>
          <p:cNvSpPr txBox="1"/>
          <p:nvPr/>
        </p:nvSpPr>
        <p:spPr>
          <a:xfrm>
            <a:off x="10103359" y="6207633"/>
            <a:ext cx="1132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/>
              <a:t>Індія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7615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1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Демографія </a:t>
            </a:r>
            <a:r>
              <a:rPr lang="uk-UA" dirty="0" smtClean="0"/>
              <a:t>– вивчає процеси відтворення, зміну поколінь через </a:t>
            </a:r>
            <a:r>
              <a:rPr lang="uk-UA" dirty="0" smtClean="0">
                <a:solidFill>
                  <a:srgbClr val="FF0000"/>
                </a:solidFill>
              </a:rPr>
              <a:t>природний рух населення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800667"/>
            <a:ext cx="10515600" cy="2898775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Природний </a:t>
            </a:r>
            <a:r>
              <a:rPr lang="uk-UA" dirty="0">
                <a:solidFill>
                  <a:srgbClr val="FF0000"/>
                </a:solidFill>
              </a:rPr>
              <a:t>рух </a:t>
            </a:r>
            <a:r>
              <a:rPr lang="uk-UA" dirty="0" smtClean="0">
                <a:solidFill>
                  <a:srgbClr val="FF0000"/>
                </a:solidFill>
              </a:rPr>
              <a:t>населення -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5110864" y="1644262"/>
            <a:ext cx="4201478" cy="3182370"/>
            <a:chOff x="5279344" y="1979542"/>
            <a:chExt cx="4201478" cy="318237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279344" y="4004941"/>
              <a:ext cx="2720340" cy="115697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dirty="0" smtClean="0">
                  <a:solidFill>
                    <a:schemeClr val="accent1">
                      <a:lumMod val="50000"/>
                    </a:schemeClr>
                  </a:solidFill>
                </a:rPr>
                <a:t>Природній приріст</a:t>
              </a:r>
              <a:endParaRPr lang="ru-RU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5533662" y="1979542"/>
              <a:ext cx="3947160" cy="2332671"/>
              <a:chOff x="5725114" y="2092602"/>
              <a:chExt cx="3947160" cy="2332671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7553914" y="3142890"/>
                <a:ext cx="2118360" cy="1282383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Смертність</a:t>
                </a:r>
                <a:endParaRPr lang="ru-RU" sz="2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725114" y="2092602"/>
                <a:ext cx="2621280" cy="1222692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Народжуваність</a:t>
                </a:r>
                <a:endParaRPr lang="ru-RU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414701" y="5737439"/>
            <a:ext cx="11362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/>
              <a:t>Вимірювання: </a:t>
            </a:r>
            <a:r>
              <a:rPr lang="uk-UA" sz="4800" dirty="0" smtClean="0"/>
              <a:t>%</a:t>
            </a:r>
            <a:r>
              <a:rPr lang="uk-UA" sz="2800" b="1" dirty="0" smtClean="0"/>
              <a:t>0  проміле, або кількість чол. На 1000 жителів</a:t>
            </a:r>
            <a:r>
              <a:rPr lang="en-US" sz="2800" b="1" dirty="0" smtClean="0"/>
              <a:t>/ </a:t>
            </a:r>
            <a:r>
              <a:rPr lang="uk-UA" sz="2800" b="1" dirty="0" smtClean="0"/>
              <a:t>рік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5034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Природній приріст = Н-С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030" y="1617624"/>
            <a:ext cx="10515600" cy="4351338"/>
          </a:xfrm>
        </p:spPr>
        <p:txBody>
          <a:bodyPr/>
          <a:lstStyle/>
          <a:p>
            <a:r>
              <a:rPr lang="uk-UA" dirty="0" smtClean="0"/>
              <a:t>                                   </a:t>
            </a:r>
            <a:r>
              <a:rPr lang="uk-UA" sz="3600" dirty="0" smtClean="0"/>
              <a:t>                                    </a:t>
            </a:r>
            <a:endParaRPr lang="ru-RU" sz="3600" dirty="0"/>
          </a:p>
        </p:txBody>
      </p:sp>
      <p:grpSp>
        <p:nvGrpSpPr>
          <p:cNvPr id="42" name="Группа 41"/>
          <p:cNvGrpSpPr/>
          <p:nvPr/>
        </p:nvGrpSpPr>
        <p:grpSpPr>
          <a:xfrm>
            <a:off x="621030" y="1522303"/>
            <a:ext cx="10155555" cy="4859873"/>
            <a:chOff x="403860" y="1495000"/>
            <a:chExt cx="10155555" cy="4859873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403860" y="5035693"/>
              <a:ext cx="9850755" cy="1319180"/>
              <a:chOff x="621030" y="5054682"/>
              <a:chExt cx="9850755" cy="1319180"/>
            </a:xfrm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621030" y="5216891"/>
                <a:ext cx="2720340" cy="115697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Природній приріст</a:t>
                </a:r>
                <a:endParaRPr lang="ru-RU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39" name="Группа 38"/>
              <p:cNvGrpSpPr/>
              <p:nvPr/>
            </p:nvGrpSpPr>
            <p:grpSpPr>
              <a:xfrm>
                <a:off x="3620618" y="5054682"/>
                <a:ext cx="6851167" cy="1315243"/>
                <a:chOff x="3602355" y="5091479"/>
                <a:chExt cx="6851167" cy="1315243"/>
              </a:xfrm>
            </p:grpSpPr>
            <p:sp>
              <p:nvSpPr>
                <p:cNvPr id="17" name="Скругленный прямоугольник 16"/>
                <p:cNvSpPr/>
                <p:nvPr/>
              </p:nvSpPr>
              <p:spPr>
                <a:xfrm>
                  <a:off x="8335162" y="5091479"/>
                  <a:ext cx="2118360" cy="1282383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28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Смертність</a:t>
                  </a:r>
                  <a:endParaRPr lang="ru-RU" sz="28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Скругленный прямоугольник 17"/>
                <p:cNvSpPr/>
                <p:nvPr/>
              </p:nvSpPr>
              <p:spPr>
                <a:xfrm>
                  <a:off x="4732020" y="5184030"/>
                  <a:ext cx="2621280" cy="1222692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24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Народжуваність</a:t>
                  </a:r>
                  <a:endParaRPr lang="ru-RU" sz="20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Половина рамки 19"/>
                <p:cNvSpPr/>
                <p:nvPr/>
              </p:nvSpPr>
              <p:spPr>
                <a:xfrm rot="8355938">
                  <a:off x="7310978" y="5466811"/>
                  <a:ext cx="713295" cy="782159"/>
                </a:xfrm>
                <a:prstGeom prst="halfFram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Равно 21"/>
                <p:cNvSpPr/>
                <p:nvPr/>
              </p:nvSpPr>
              <p:spPr>
                <a:xfrm>
                  <a:off x="3602355" y="5435875"/>
                  <a:ext cx="914400" cy="745199"/>
                </a:xfrm>
                <a:prstGeom prst="mathEqual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37" name="Группа 36"/>
            <p:cNvGrpSpPr/>
            <p:nvPr/>
          </p:nvGrpSpPr>
          <p:grpSpPr>
            <a:xfrm>
              <a:off x="472440" y="1495000"/>
              <a:ext cx="10086975" cy="4222038"/>
              <a:chOff x="664845" y="1337615"/>
              <a:chExt cx="10086975" cy="4222038"/>
            </a:xfrm>
          </p:grpSpPr>
          <p:sp>
            <p:nvSpPr>
              <p:cNvPr id="5" name="Скругленный прямоугольник 4"/>
              <p:cNvSpPr/>
              <p:nvPr/>
            </p:nvSpPr>
            <p:spPr>
              <a:xfrm>
                <a:off x="664845" y="1444299"/>
                <a:ext cx="2720340" cy="115697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Природній приріст</a:t>
                </a:r>
                <a:endParaRPr lang="ru-RU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8633460" y="1337615"/>
                <a:ext cx="2118360" cy="1282383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Смертність</a:t>
                </a:r>
                <a:endParaRPr lang="ru-RU" sz="2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4775835" y="1411438"/>
                <a:ext cx="2621280" cy="1222692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Народжуваність</a:t>
                </a:r>
                <a:endParaRPr lang="ru-RU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664845" y="3286910"/>
                <a:ext cx="2720340" cy="115697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Природній приріст</a:t>
                </a:r>
                <a:endParaRPr lang="ru-RU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5015865" y="3194358"/>
                <a:ext cx="2118360" cy="1282383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Смертність</a:t>
                </a:r>
                <a:endParaRPr lang="ru-RU" sz="2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8042910" y="3286910"/>
                <a:ext cx="2621280" cy="1222692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Народжуваність</a:t>
                </a:r>
                <a:endParaRPr lang="ru-RU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292602" y="3286910"/>
                <a:ext cx="15039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2400" dirty="0" smtClean="0"/>
                  <a:t>Від'ємний</a:t>
                </a:r>
                <a:endParaRPr lang="ru-RU" sz="2400" dirty="0"/>
              </a:p>
            </p:txBody>
          </p:sp>
          <p:sp>
            <p:nvSpPr>
              <p:cNvPr id="19" name="Половина рамки 18"/>
              <p:cNvSpPr/>
              <p:nvPr/>
            </p:nvSpPr>
            <p:spPr>
              <a:xfrm rot="8357675">
                <a:off x="7084647" y="3456893"/>
                <a:ext cx="713295" cy="782159"/>
              </a:xfrm>
              <a:prstGeom prst="halfFram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215838" y="5097988"/>
                <a:ext cx="1373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2400" dirty="0" smtClean="0"/>
                  <a:t>Додатній</a:t>
                </a:r>
                <a:endParaRPr lang="ru-RU" sz="2400" dirty="0"/>
              </a:p>
            </p:txBody>
          </p:sp>
          <p:sp>
            <p:nvSpPr>
              <p:cNvPr id="24" name="Равно 23"/>
              <p:cNvSpPr/>
              <p:nvPr/>
            </p:nvSpPr>
            <p:spPr>
              <a:xfrm>
                <a:off x="3606165" y="1552598"/>
                <a:ext cx="914400" cy="745199"/>
              </a:xfrm>
              <a:prstGeom prst="mathEqua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Равно 24"/>
              <p:cNvSpPr/>
              <p:nvPr/>
            </p:nvSpPr>
            <p:spPr>
              <a:xfrm>
                <a:off x="3674745" y="3375975"/>
                <a:ext cx="914400" cy="745199"/>
              </a:xfrm>
              <a:prstGeom prst="mathEqua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Минус 25"/>
              <p:cNvSpPr/>
              <p:nvPr/>
            </p:nvSpPr>
            <p:spPr>
              <a:xfrm>
                <a:off x="7585710" y="1508302"/>
                <a:ext cx="914400" cy="914400"/>
              </a:xfrm>
              <a:prstGeom prst="mathMin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706357" y="2982630"/>
              <a:ext cx="18935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 smtClean="0"/>
                <a:t>Депопуляція</a:t>
              </a:r>
              <a:endParaRPr lang="ru-RU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9621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Депопуляція – системне зниження чисельності населення країни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7" y="1690688"/>
            <a:ext cx="3776663" cy="4659763"/>
          </a:xfrm>
        </p:spPr>
      </p:pic>
      <p:sp>
        <p:nvSpPr>
          <p:cNvPr id="5" name="Стрелка вниз 4"/>
          <p:cNvSpPr/>
          <p:nvPr/>
        </p:nvSpPr>
        <p:spPr>
          <a:xfrm>
            <a:off x="6217920" y="169068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50080" y="2669096"/>
            <a:ext cx="7513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solidFill>
                  <a:srgbClr val="C00000"/>
                </a:solidFill>
              </a:rPr>
              <a:t>«Старіння нації» - зростання частки людей літнього віку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28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3" b="9988"/>
          <a:stretch/>
        </p:blipFill>
        <p:spPr>
          <a:xfrm>
            <a:off x="0" y="1158241"/>
            <a:ext cx="12191999" cy="5699760"/>
          </a:xfrm>
        </p:spPr>
      </p:pic>
      <p:sp>
        <p:nvSpPr>
          <p:cNvPr id="5" name="TextBox 4"/>
          <p:cNvSpPr txBox="1"/>
          <p:nvPr/>
        </p:nvSpPr>
        <p:spPr>
          <a:xfrm>
            <a:off x="396240" y="1630680"/>
            <a:ext cx="2849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dirty="0" smtClean="0">
                <a:solidFill>
                  <a:schemeClr val="bg1"/>
                </a:solidFill>
              </a:rPr>
              <a:t>7 млрд. чол.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71500" y="121920"/>
            <a:ext cx="10515600" cy="1203643"/>
          </a:xfrm>
        </p:spPr>
        <p:txBody>
          <a:bodyPr/>
          <a:lstStyle/>
          <a:p>
            <a:pPr algn="ctr"/>
            <a:r>
              <a:rPr lang="uk-UA" dirty="0" smtClean="0"/>
              <a:t>Загальна кількість населення світу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377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0"/>
            <a:ext cx="10515600" cy="1325563"/>
          </a:xfrm>
        </p:spPr>
        <p:txBody>
          <a:bodyPr/>
          <a:lstStyle/>
          <a:p>
            <a:r>
              <a:rPr lang="uk-UA" dirty="0" smtClean="0"/>
              <a:t>На Чисельність населення впливають: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2480" y="998919"/>
            <a:ext cx="10515600" cy="4866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Природній рух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                                                Механічний рух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20" y="3432080"/>
            <a:ext cx="45720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20" y="998919"/>
            <a:ext cx="4587240" cy="2752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4640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Країни-лідери за чисельністю населення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3" r="7152" b="13418"/>
          <a:stretch/>
        </p:blipFill>
        <p:spPr>
          <a:xfrm>
            <a:off x="62309" y="1523999"/>
            <a:ext cx="6535472" cy="3345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7922" y="5288280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/>
              <a:t>Китай - 1,379</a:t>
            </a:r>
            <a:r>
              <a:rPr lang="uk-UA" sz="3200" dirty="0" smtClean="0"/>
              <a:t> мільярди чоловік (2016</a:t>
            </a:r>
            <a:r>
              <a:rPr lang="ru-RU" sz="3200" dirty="0" smtClean="0"/>
              <a:t>)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789" y="1524000"/>
            <a:ext cx="4610263" cy="33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3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1904048"/>
            <a:ext cx="6934403" cy="4351338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Країни-лідери за чисельністю населення</a:t>
            </a:r>
            <a:br>
              <a:rPr lang="uk-UA" dirty="0" smtClean="0"/>
            </a:br>
            <a:r>
              <a:rPr lang="uk-UA" dirty="0" smtClean="0"/>
              <a:t>Індія </a:t>
            </a:r>
            <a:r>
              <a:rPr lang="ru-RU" dirty="0"/>
              <a:t>1,252 млрд </a:t>
            </a:r>
            <a:r>
              <a:rPr lang="ru-RU" dirty="0" err="1"/>
              <a:t>осіб</a:t>
            </a:r>
            <a:r>
              <a:rPr lang="ru-RU" dirty="0"/>
              <a:t> </a:t>
            </a:r>
            <a:r>
              <a:rPr lang="ru-RU" dirty="0" smtClean="0"/>
              <a:t>на </a:t>
            </a:r>
            <a:r>
              <a:rPr lang="ru-RU" dirty="0"/>
              <a:t>21 </a:t>
            </a:r>
            <a:r>
              <a:rPr lang="ru-RU" dirty="0" err="1"/>
              <a:t>січня</a:t>
            </a:r>
            <a:r>
              <a:rPr lang="ru-RU" dirty="0"/>
              <a:t> </a:t>
            </a:r>
            <a:r>
              <a:rPr lang="ru-RU" b="1" dirty="0"/>
              <a:t>2017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761" y="1904048"/>
            <a:ext cx="4820923" cy="27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85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Країни-лідери за чисельністю </a:t>
            </a:r>
            <a:r>
              <a:rPr lang="uk-UA" dirty="0" smtClean="0"/>
              <a:t>населення</a:t>
            </a:r>
            <a:br>
              <a:rPr lang="uk-UA" dirty="0" smtClean="0"/>
            </a:br>
            <a:r>
              <a:rPr lang="uk-UA" dirty="0" smtClean="0"/>
              <a:t>США </a:t>
            </a:r>
            <a:r>
              <a:rPr lang="ru-RU" dirty="0" err="1"/>
              <a:t>населення</a:t>
            </a:r>
            <a:r>
              <a:rPr lang="ru-RU" dirty="0"/>
              <a:t> — 315 663 000 </a:t>
            </a:r>
            <a:r>
              <a:rPr lang="ru-RU" dirty="0" err="1"/>
              <a:t>осіб</a:t>
            </a:r>
            <a:r>
              <a:rPr lang="ru-RU" dirty="0"/>
              <a:t> (</a:t>
            </a:r>
            <a:r>
              <a:rPr lang="ru-RU" dirty="0" err="1"/>
              <a:t>оцінка</a:t>
            </a:r>
            <a:r>
              <a:rPr lang="ru-RU" dirty="0"/>
              <a:t> </a:t>
            </a:r>
            <a:r>
              <a:rPr lang="ru-RU" dirty="0" smtClean="0"/>
              <a:t>2013</a:t>
            </a:r>
            <a:r>
              <a:rPr lang="ru-RU" dirty="0"/>
              <a:t> року, </a:t>
            </a:r>
            <a:r>
              <a:rPr lang="ru-RU" dirty="0" smtClean="0"/>
              <a:t>3 </a:t>
            </a:r>
            <a:r>
              <a:rPr lang="ru-RU" dirty="0" err="1" smtClean="0"/>
              <a:t>місце</a:t>
            </a:r>
            <a:r>
              <a:rPr lang="ru-RU" dirty="0"/>
              <a:t> у </a:t>
            </a:r>
            <a:r>
              <a:rPr lang="ru-RU" dirty="0" err="1"/>
              <a:t>світі</a:t>
            </a:r>
            <a:r>
              <a:rPr lang="ru-RU" dirty="0"/>
              <a:t>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2" y="2203767"/>
            <a:ext cx="3980498" cy="398049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880" y="2291080"/>
            <a:ext cx="6850380" cy="4566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3347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Країни-лідери за чисельністю </a:t>
            </a:r>
            <a:r>
              <a:rPr lang="uk-UA" dirty="0" smtClean="0"/>
              <a:t>населення</a:t>
            </a:r>
            <a:br>
              <a:rPr lang="uk-UA" dirty="0" smtClean="0"/>
            </a:br>
            <a:r>
              <a:rPr lang="uk-UA" dirty="0" smtClean="0"/>
              <a:t>Індонезія</a:t>
            </a:r>
            <a:r>
              <a:rPr lang="ru-RU" dirty="0"/>
              <a:t>  на </a:t>
            </a:r>
            <a:r>
              <a:rPr lang="ru-RU" dirty="0" err="1"/>
              <a:t>червень</a:t>
            </a:r>
            <a:r>
              <a:rPr lang="ru-RU" dirty="0"/>
              <a:t> </a:t>
            </a:r>
            <a:r>
              <a:rPr lang="ru-RU" dirty="0" smtClean="0"/>
              <a:t>2010</a:t>
            </a:r>
            <a:r>
              <a:rPr lang="ru-RU" dirty="0"/>
              <a:t> року, </a:t>
            </a:r>
            <a:r>
              <a:rPr lang="ru-RU" dirty="0" err="1" smtClean="0"/>
              <a:t>населення</a:t>
            </a:r>
            <a:r>
              <a:rPr lang="ru-RU" dirty="0" smtClean="0"/>
              <a:t> становить </a:t>
            </a:r>
            <a:r>
              <a:rPr lang="ru-RU" dirty="0" err="1"/>
              <a:t>понад</a:t>
            </a:r>
            <a:r>
              <a:rPr lang="ru-RU" dirty="0"/>
              <a:t> 237 500 000 </a:t>
            </a:r>
            <a:r>
              <a:rPr lang="ru-RU" dirty="0" err="1"/>
              <a:t>осіб</a:t>
            </a:r>
            <a:r>
              <a:rPr lang="ru-RU" dirty="0"/>
              <a:t>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32" y="2179320"/>
            <a:ext cx="3784588" cy="37946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80" y="2179320"/>
            <a:ext cx="7293180" cy="4098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7919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Країни-лідери за чисельністю </a:t>
            </a:r>
            <a:r>
              <a:rPr lang="uk-UA" dirty="0" smtClean="0"/>
              <a:t>населення</a:t>
            </a:r>
            <a:br>
              <a:rPr lang="uk-UA" dirty="0" smtClean="0"/>
            </a:br>
            <a:r>
              <a:rPr lang="uk-UA" dirty="0" smtClean="0"/>
              <a:t>Бразилія</a:t>
            </a:r>
            <a:r>
              <a:rPr lang="ru-RU" dirty="0"/>
              <a:t> 192 376 496 (</a:t>
            </a:r>
            <a:r>
              <a:rPr lang="ru-RU" dirty="0" smtClean="0"/>
              <a:t>5-та)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378" y="1690689"/>
            <a:ext cx="7457341" cy="4847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" y="2071529"/>
            <a:ext cx="2930843" cy="293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50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Фактори, що впливають на розміщення населення: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Природні умови</a:t>
            </a:r>
          </a:p>
          <a:p>
            <a:r>
              <a:rPr lang="uk-UA" dirty="0" smtClean="0"/>
              <a:t>Історичні</a:t>
            </a:r>
          </a:p>
          <a:p>
            <a:r>
              <a:rPr lang="uk-UA" dirty="0" smtClean="0"/>
              <a:t>Демографічні</a:t>
            </a:r>
          </a:p>
          <a:p>
            <a:r>
              <a:rPr lang="uk-UA" dirty="0" smtClean="0"/>
              <a:t>Соціально-економічні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37" y="1221559"/>
            <a:ext cx="6603683" cy="4955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9595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Демографічна політика. Китай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Х</a:t>
            </a:r>
            <a:r>
              <a:rPr lang="ru-RU" dirty="0" smtClean="0"/>
              <a:t>арактер</a:t>
            </a:r>
            <a:r>
              <a:rPr lang="ru-RU" dirty="0"/>
              <a:t> </a:t>
            </a:r>
            <a:r>
              <a:rPr lang="ru-RU" i="1" dirty="0" err="1"/>
              <a:t>політики</a:t>
            </a:r>
            <a:r>
              <a:rPr lang="ru-RU" i="1" dirty="0"/>
              <a:t> </a:t>
            </a:r>
            <a:r>
              <a:rPr lang="ru-RU" i="1" dirty="0" err="1"/>
              <a:t>Китаю</a:t>
            </a:r>
            <a:r>
              <a:rPr lang="ru-RU" dirty="0" err="1"/>
              <a:t>«Одна</a:t>
            </a:r>
            <a:r>
              <a:rPr lang="ru-RU" dirty="0"/>
              <a:t> </a:t>
            </a:r>
            <a:r>
              <a:rPr lang="ru-RU" dirty="0" err="1"/>
              <a:t>сім’я</a:t>
            </a:r>
            <a:r>
              <a:rPr lang="ru-RU" dirty="0"/>
              <a:t> — одна </a:t>
            </a:r>
            <a:r>
              <a:rPr lang="ru-RU" dirty="0" err="1"/>
              <a:t>дитина</a:t>
            </a:r>
            <a:r>
              <a:rPr lang="ru-RU" dirty="0"/>
              <a:t>», схоже,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найближчим</a:t>
            </a:r>
            <a:r>
              <a:rPr lang="ru-RU" dirty="0"/>
              <a:t> часом вона не </a:t>
            </a:r>
            <a:r>
              <a:rPr lang="ru-RU" dirty="0" err="1"/>
              <a:t>припиниться</a:t>
            </a:r>
            <a:r>
              <a:rPr lang="ru-RU" dirty="0"/>
              <a:t>. 19 </a:t>
            </a:r>
            <a:r>
              <a:rPr lang="ru-RU" dirty="0" err="1"/>
              <a:t>січня</a:t>
            </a:r>
            <a:r>
              <a:rPr lang="ru-RU" dirty="0"/>
              <a:t> 2010 року </a:t>
            </a:r>
            <a:r>
              <a:rPr lang="ru-RU" dirty="0" err="1"/>
              <a:t>віце-прем’єр</a:t>
            </a:r>
            <a:r>
              <a:rPr lang="ru-RU" dirty="0"/>
              <a:t> Китаю </a:t>
            </a:r>
            <a:r>
              <a:rPr lang="ru-RU" dirty="0" err="1"/>
              <a:t>Лі</a:t>
            </a:r>
            <a:r>
              <a:rPr lang="ru-RU" dirty="0"/>
              <a:t> </a:t>
            </a:r>
            <a:r>
              <a:rPr lang="ru-RU" dirty="0" err="1"/>
              <a:t>Кецян</a:t>
            </a:r>
            <a:r>
              <a:rPr lang="ru-RU" dirty="0"/>
              <a:t> заявив, </a:t>
            </a:r>
            <a:r>
              <a:rPr lang="ru-RU" dirty="0" err="1"/>
              <a:t>що</a:t>
            </a:r>
            <a:r>
              <a:rPr lang="ru-RU" dirty="0"/>
              <a:t> «Китай </a:t>
            </a:r>
            <a:r>
              <a:rPr lang="ru-RU" dirty="0" err="1"/>
              <a:t>продовжить</a:t>
            </a:r>
            <a:r>
              <a:rPr lang="ru-RU" dirty="0"/>
              <a:t> </a:t>
            </a:r>
            <a:r>
              <a:rPr lang="ru-RU" dirty="0" err="1"/>
              <a:t>прагнути</a:t>
            </a:r>
            <a:r>
              <a:rPr lang="ru-RU" dirty="0"/>
              <a:t> до </a:t>
            </a:r>
            <a:r>
              <a:rPr lang="ru-RU" dirty="0" err="1"/>
              <a:t>низьких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народжуваності</a:t>
            </a:r>
            <a:r>
              <a:rPr lang="ru-RU" dirty="0"/>
              <a:t>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" y="3834130"/>
            <a:ext cx="10686893" cy="215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16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Демографічна</a:t>
            </a:r>
            <a:r>
              <a:rPr lang="ru-RU" dirty="0" smtClean="0"/>
              <a:t> </a:t>
            </a:r>
            <a:r>
              <a:rPr lang="ru-RU" dirty="0" err="1"/>
              <a:t>політика</a:t>
            </a:r>
            <a:r>
              <a:rPr lang="ru-RU" dirty="0"/>
              <a:t> в </a:t>
            </a:r>
            <a:r>
              <a:rPr lang="ru-RU" dirty="0" err="1"/>
              <a:t>Індії</a:t>
            </a:r>
            <a:r>
              <a:rPr lang="ru-RU" dirty="0"/>
              <a:t> проходить </a:t>
            </a:r>
            <a:r>
              <a:rPr lang="ru-RU" dirty="0" err="1"/>
              <a:t>під</a:t>
            </a:r>
            <a:r>
              <a:rPr lang="ru-RU" dirty="0"/>
              <a:t> схожим </a:t>
            </a:r>
            <a:r>
              <a:rPr lang="ru-RU" dirty="0" err="1"/>
              <a:t>девізом</a:t>
            </a:r>
            <a:r>
              <a:rPr lang="ru-RU" dirty="0"/>
              <a:t>: "Мала </a:t>
            </a:r>
            <a:r>
              <a:rPr lang="ru-RU" dirty="0" err="1"/>
              <a:t>сім'я</a:t>
            </a:r>
            <a:r>
              <a:rPr lang="ru-RU" dirty="0"/>
              <a:t> - </a:t>
            </a:r>
            <a:r>
              <a:rPr lang="ru-RU" dirty="0" err="1"/>
              <a:t>щаслива</a:t>
            </a:r>
            <a:r>
              <a:rPr lang="ru-RU" dirty="0"/>
              <a:t> </a:t>
            </a:r>
            <a:r>
              <a:rPr lang="ru-RU" dirty="0" err="1"/>
              <a:t>сім'я</a:t>
            </a:r>
            <a:r>
              <a:rPr lang="ru-RU" dirty="0"/>
              <a:t>".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486274"/>
          </a:xfrm>
        </p:spPr>
        <p:txBody>
          <a:bodyPr/>
          <a:lstStyle/>
          <a:p>
            <a:r>
              <a:rPr lang="ru-RU" dirty="0"/>
              <a:t> </a:t>
            </a:r>
            <a:r>
              <a:rPr lang="uk-UA" dirty="0" smtClean="0"/>
              <a:t>боротьба з перенаселенням в Індії не настільки ефективна, як в Китаї. Про це говорять і "сухі" цифри. Населення Індії росте в три рази швидше, ніж населення КНР. </a:t>
            </a:r>
            <a:endParaRPr lang="uk-UA" dirty="0"/>
          </a:p>
        </p:txBody>
      </p:sp>
      <p:pic>
        <p:nvPicPr>
          <p:cNvPr id="1026" name="Picture 2" descr="https://2.bp.blogspot.com/-ce7DAkmMM6s/Vu6UE8fet9I/AAAAAAAAABw/BRv3gMYuqeYsmHFmGsPCWUicB0KvDEHvA/s320/ind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535" y="2912267"/>
            <a:ext cx="4355465" cy="314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17" y="2912267"/>
            <a:ext cx="5526194" cy="367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48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6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74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113155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Механічний рух населення </a:t>
            </a:r>
            <a:br>
              <a:rPr lang="uk-UA" dirty="0" smtClean="0"/>
            </a:br>
            <a:r>
              <a:rPr lang="uk-UA" sz="2700" dirty="0" smtClean="0"/>
              <a:t>міграції</a:t>
            </a:r>
            <a:r>
              <a:rPr lang="ru-RU" sz="2700" dirty="0" smtClean="0"/>
              <a:t> </a:t>
            </a:r>
            <a:r>
              <a:rPr lang="ru-RU" sz="2700" dirty="0"/>
              <a:t> (лат. </a:t>
            </a:r>
            <a:r>
              <a:rPr lang="en-US" sz="2700" dirty="0" err="1"/>
              <a:t>migratio</a:t>
            </a:r>
            <a:r>
              <a:rPr lang="en-US" sz="2700" dirty="0"/>
              <a:t> — </a:t>
            </a:r>
            <a:r>
              <a:rPr lang="ru-RU" sz="2700" dirty="0" err="1"/>
              <a:t>переселення</a:t>
            </a:r>
            <a:r>
              <a:rPr lang="ru-RU" sz="2700" dirty="0"/>
              <a:t>) — </a:t>
            </a:r>
            <a:r>
              <a:rPr lang="ru-RU" sz="2700" dirty="0" err="1"/>
              <a:t>механічні</a:t>
            </a:r>
            <a:r>
              <a:rPr lang="ru-RU" sz="2700" dirty="0"/>
              <a:t> </a:t>
            </a:r>
            <a:r>
              <a:rPr lang="ru-RU" sz="2700" dirty="0" err="1"/>
              <a:t>переміщення</a:t>
            </a:r>
            <a:r>
              <a:rPr lang="ru-RU" sz="2700" dirty="0"/>
              <a:t> людей через </a:t>
            </a:r>
            <a:r>
              <a:rPr lang="ru-RU" sz="2700" dirty="0" err="1"/>
              <a:t>кордони</a:t>
            </a:r>
            <a:r>
              <a:rPr lang="ru-RU" sz="2700" dirty="0"/>
              <a:t> тих </a:t>
            </a:r>
            <a:r>
              <a:rPr lang="ru-RU" sz="2700" dirty="0" err="1"/>
              <a:t>чи</a:t>
            </a:r>
            <a:r>
              <a:rPr lang="ru-RU" sz="2700" dirty="0"/>
              <a:t> </a:t>
            </a:r>
            <a:r>
              <a:rPr lang="ru-RU" sz="2700" dirty="0" err="1"/>
              <a:t>інших</a:t>
            </a:r>
            <a:r>
              <a:rPr lang="ru-RU" sz="2700" dirty="0"/>
              <a:t> </a:t>
            </a:r>
            <a:r>
              <a:rPr lang="ru-RU" sz="2700" dirty="0" err="1"/>
              <a:t>територій</a:t>
            </a:r>
            <a:r>
              <a:rPr lang="ru-RU" sz="2700" dirty="0"/>
              <a:t> </a:t>
            </a:r>
            <a:r>
              <a:rPr lang="ru-RU" sz="2700" dirty="0" err="1"/>
              <a:t>зі</a:t>
            </a:r>
            <a:r>
              <a:rPr lang="ru-RU" sz="2700" dirty="0"/>
              <a:t> </a:t>
            </a:r>
            <a:r>
              <a:rPr lang="ru-RU" sz="2700" dirty="0" err="1"/>
              <a:t>зміною</a:t>
            </a:r>
            <a:r>
              <a:rPr lang="ru-RU" sz="2700" dirty="0"/>
              <a:t> </a:t>
            </a:r>
            <a:r>
              <a:rPr lang="ru-RU" sz="2700" dirty="0" err="1"/>
              <a:t>місця</a:t>
            </a:r>
            <a:r>
              <a:rPr lang="ru-RU" sz="2700" dirty="0"/>
              <a:t> </a:t>
            </a:r>
            <a:r>
              <a:rPr lang="ru-RU" sz="2700" dirty="0" err="1"/>
              <a:t>проживання</a:t>
            </a:r>
            <a:r>
              <a:rPr lang="ru-RU" sz="2700" dirty="0"/>
              <a:t> </a:t>
            </a:r>
            <a:r>
              <a:rPr lang="ru-RU" sz="2700" dirty="0" err="1"/>
              <a:t>назавжди</a:t>
            </a:r>
            <a:r>
              <a:rPr lang="ru-RU" sz="2700" dirty="0"/>
              <a:t>, на </a:t>
            </a:r>
            <a:r>
              <a:rPr lang="ru-RU" sz="2700" dirty="0" err="1"/>
              <a:t>більш-менш</a:t>
            </a:r>
            <a:r>
              <a:rPr lang="ru-RU" sz="2700" dirty="0"/>
              <a:t> </a:t>
            </a:r>
            <a:r>
              <a:rPr lang="ru-RU" sz="2700" dirty="0" err="1"/>
              <a:t>тривалий</a:t>
            </a:r>
            <a:r>
              <a:rPr lang="ru-RU" sz="2700" dirty="0"/>
              <a:t> час </a:t>
            </a:r>
            <a:r>
              <a:rPr lang="ru-RU" sz="2700" dirty="0" err="1"/>
              <a:t>або</a:t>
            </a:r>
            <a:r>
              <a:rPr lang="ru-RU" sz="2700" dirty="0"/>
              <a:t> з </a:t>
            </a:r>
            <a:r>
              <a:rPr lang="ru-RU" sz="2700" dirty="0" err="1"/>
              <a:t>регулярним</a:t>
            </a:r>
            <a:r>
              <a:rPr lang="ru-RU" sz="2700" dirty="0"/>
              <a:t> </a:t>
            </a:r>
            <a:r>
              <a:rPr lang="ru-RU" sz="2700" dirty="0" err="1"/>
              <a:t>поверненням</a:t>
            </a:r>
            <a:r>
              <a:rPr lang="ru-RU" sz="2700" dirty="0"/>
              <a:t> до </a:t>
            </a:r>
            <a:r>
              <a:rPr lang="ru-RU" sz="2700" dirty="0" err="1"/>
              <a:t>нього</a:t>
            </a:r>
            <a:r>
              <a:rPr lang="ru-RU" sz="2700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84" y="2087880"/>
            <a:ext cx="3697056" cy="4686116"/>
          </a:xfr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51117219"/>
              </p:ext>
            </p:extLst>
          </p:nvPr>
        </p:nvGraphicFramePr>
        <p:xfrm>
          <a:off x="4023360" y="1706880"/>
          <a:ext cx="803148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6679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898254"/>
              </p:ext>
            </p:extLst>
          </p:nvPr>
        </p:nvGraphicFramePr>
        <p:xfrm>
          <a:off x="2331720" y="137160"/>
          <a:ext cx="8656320" cy="347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6715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-18099"/>
            <a:ext cx="10515600" cy="13255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Міграційна політика держав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520" y="868680"/>
            <a:ext cx="10515600" cy="5730239"/>
          </a:xfrm>
        </p:spPr>
        <p:txBody>
          <a:bodyPr numCol="1">
            <a:noAutofit/>
          </a:bodyPr>
          <a:lstStyle/>
          <a:p>
            <a:r>
              <a:rPr lang="uk-UA" dirty="0" smtClean="0"/>
              <a:t>- </a:t>
            </a:r>
            <a:r>
              <a:rPr lang="uk-UA" dirty="0" smtClean="0">
                <a:solidFill>
                  <a:srgbClr val="FF0000"/>
                </a:solidFill>
              </a:rPr>
              <a:t>комплекс законодавчих, організаційних, економічних заходів, спрямованих на регулювання в'їзду в країну і виїзду з країни населення, і зокрема робочої сили.</a:t>
            </a:r>
          </a:p>
          <a:p>
            <a:r>
              <a:rPr lang="ru-RU" dirty="0" err="1"/>
              <a:t>Імміграційне</a:t>
            </a:r>
            <a:r>
              <a:rPr lang="ru-RU" dirty="0"/>
              <a:t> </a:t>
            </a:r>
            <a:r>
              <a:rPr lang="ru-RU" dirty="0" err="1"/>
              <a:t>законодавство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стажу </a:t>
            </a:r>
            <a:r>
              <a:rPr lang="ru-RU" dirty="0" err="1"/>
              <a:t>роботи</a:t>
            </a:r>
            <a:r>
              <a:rPr lang="ru-RU" dirty="0"/>
              <a:t>, до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політичного</a:t>
            </a:r>
            <a:r>
              <a:rPr lang="ru-RU" dirty="0"/>
              <a:t> і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світогляду</a:t>
            </a:r>
            <a:r>
              <a:rPr lang="ru-RU" dirty="0"/>
              <a:t> </a:t>
            </a:r>
            <a:r>
              <a:rPr lang="ru-RU" dirty="0" err="1"/>
              <a:t>іммігранта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Приймаюча</a:t>
            </a:r>
            <a:r>
              <a:rPr lang="ru-RU" dirty="0" smtClean="0"/>
              <a:t> </a:t>
            </a:r>
            <a:r>
              <a:rPr lang="ru-RU" dirty="0" err="1"/>
              <a:t>країна</a:t>
            </a:r>
            <a:r>
              <a:rPr lang="ru-RU" dirty="0"/>
              <a:t>, як правило, </a:t>
            </a:r>
            <a:r>
              <a:rPr lang="ru-RU" dirty="0" err="1"/>
              <a:t>обмежує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</a:t>
            </a:r>
            <a:r>
              <a:rPr lang="ru-RU" dirty="0" err="1"/>
              <a:t>іноземних</a:t>
            </a:r>
            <a:r>
              <a:rPr lang="ru-RU" dirty="0"/>
              <a:t> </a:t>
            </a:r>
            <a:r>
              <a:rPr lang="ru-RU" dirty="0" err="1"/>
              <a:t>робітників</a:t>
            </a:r>
            <a:r>
              <a:rPr lang="ru-RU" dirty="0"/>
              <a:t> у </a:t>
            </a:r>
            <a:r>
              <a:rPr lang="ru-RU" dirty="0" err="1"/>
              <a:t>країні</a:t>
            </a:r>
            <a:r>
              <a:rPr lang="ru-RU" dirty="0"/>
              <a:t>; </a:t>
            </a:r>
            <a:r>
              <a:rPr lang="ru-RU" dirty="0" err="1" smtClean="0"/>
              <a:t>вимагає</a:t>
            </a:r>
            <a:r>
              <a:rPr lang="ru-RU" dirty="0" smtClean="0"/>
              <a:t>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визнання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про </a:t>
            </a:r>
            <a:r>
              <a:rPr lang="ru-RU" dirty="0" err="1"/>
              <a:t>освіту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складу </a:t>
            </a:r>
            <a:r>
              <a:rPr lang="ru-RU" dirty="0" err="1"/>
              <a:t>приймаючої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враховуватися</a:t>
            </a:r>
            <a:r>
              <a:rPr lang="ru-RU" dirty="0"/>
              <a:t> і </a:t>
            </a:r>
            <a:r>
              <a:rPr lang="ru-RU" dirty="0" err="1"/>
              <a:t>національність</a:t>
            </a:r>
            <a:r>
              <a:rPr lang="ru-RU" dirty="0"/>
              <a:t> </a:t>
            </a:r>
            <a:r>
              <a:rPr lang="ru-RU" dirty="0" err="1"/>
              <a:t>іммігранта</a:t>
            </a:r>
            <a:r>
              <a:rPr lang="ru-RU" dirty="0" smtClean="0"/>
              <a:t>.</a:t>
            </a:r>
            <a:endParaRPr lang="uk-UA" dirty="0" smtClean="0"/>
          </a:p>
          <a:p>
            <a:r>
              <a:rPr lang="ru-RU" dirty="0"/>
              <a:t>Для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імміграції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імміграційна</a:t>
            </a:r>
            <a:r>
              <a:rPr lang="ru-RU" dirty="0"/>
              <a:t> квота –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іноземних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в'їхати</a:t>
            </a:r>
            <a:r>
              <a:rPr lang="ru-RU" dirty="0"/>
              <a:t> в </a:t>
            </a:r>
            <a:r>
              <a:rPr lang="ru-RU" dirty="0" err="1"/>
              <a:t>країну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терміну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58048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Times New Roman"/>
                <a:ea typeface="Times New Roman"/>
                <a:cs typeface="Times New Roman"/>
              </a:rPr>
              <a:t>Підручники з географії 8  </a:t>
            </a:r>
            <a:r>
              <a:rPr lang="uk-UA" dirty="0" err="1">
                <a:latin typeface="Times New Roman"/>
                <a:ea typeface="Times New Roman"/>
                <a:cs typeface="Times New Roman"/>
              </a:rPr>
              <a:t>кл</a:t>
            </a:r>
            <a:r>
              <a:rPr lang="uk-UA" dirty="0">
                <a:latin typeface="Times New Roman"/>
                <a:ea typeface="Times New Roman"/>
                <a:cs typeface="Times New Roman"/>
              </a:rPr>
              <a:t>. (Пестушко Ю.В., </a:t>
            </a:r>
            <a:r>
              <a:rPr lang="uk-UA" dirty="0" err="1">
                <a:latin typeface="Times New Roman"/>
                <a:ea typeface="Times New Roman"/>
                <a:cs typeface="Times New Roman"/>
              </a:rPr>
              <a:t>Уварова</a:t>
            </a:r>
            <a:r>
              <a:rPr lang="uk-UA" dirty="0">
                <a:latin typeface="Times New Roman"/>
                <a:ea typeface="Times New Roman"/>
                <a:cs typeface="Times New Roman"/>
              </a:rPr>
              <a:t> Г.Ш.)</a:t>
            </a:r>
            <a:endParaRPr lang="ru-RU" sz="24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https://subject.com.ua/textbook/geography/</a:t>
            </a:r>
            <a:endParaRPr lang="ru-RU" sz="24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8 клас: Опрацювати </a:t>
            </a:r>
            <a:r>
              <a:rPr lang="ru-RU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§</a:t>
            </a:r>
            <a:r>
              <a:rPr lang="uk-UA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 48 ст. 203 запитання 2, 3, 4, </a:t>
            </a:r>
            <a:r>
              <a:rPr lang="uk-UA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5 </a:t>
            </a:r>
            <a:r>
              <a:rPr lang="uk-UA" smtClean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письмово</a:t>
            </a:r>
            <a:endParaRPr lang="ru-RU" sz="2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7690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590</Words>
  <Application>Microsoft Office PowerPoint</Application>
  <PresentationFormat>Произвольный</PresentationFormat>
  <Paragraphs>96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Тема 1. Демографічні процеси та статево-віковий склад населення світу та України. </vt:lpstr>
      <vt:lpstr>Зміст навчального матеріалу</vt:lpstr>
      <vt:lpstr>Державні вимоги до рівня загальноосвітньої підготовки учнів</vt:lpstr>
      <vt:lpstr>Соціальна географія – вивчає населення</vt:lpstr>
      <vt:lpstr>Місце соціальної географії в системі наук</vt:lpstr>
      <vt:lpstr>Населення планети Земля =20 тисяч людських поколінь = 80 млрд. чол.</vt:lpstr>
      <vt:lpstr>Демографія – вивчає процеси відтворення, зміну поколінь через природний рух населення</vt:lpstr>
      <vt:lpstr>Природній приріст = Н-С</vt:lpstr>
      <vt:lpstr>Депопуляція – системне зниження чисельності населення країни</vt:lpstr>
      <vt:lpstr>Загальна кількість населення світу</vt:lpstr>
      <vt:lpstr>На Чисельність населення впливають:</vt:lpstr>
      <vt:lpstr>Країни-лідери за чисельністю населення</vt:lpstr>
      <vt:lpstr>Країни-лідери за чисельністю населення Індія 1,252 млрд осіб на 21 січня 2017</vt:lpstr>
      <vt:lpstr>Країни-лідери за чисельністю населення США населення — 315 663 000 осіб (оцінка 2013 року, 3 місце у світі)</vt:lpstr>
      <vt:lpstr>Країни-лідери за чисельністю населення Індонезія  на червень 2010 року, населення становить понад 237 500 000 осіб </vt:lpstr>
      <vt:lpstr>Країни-лідери за чисельністю населення Бразилія 192 376 496 (5-та)</vt:lpstr>
      <vt:lpstr>Фактори, що впливають на розміщення населення:</vt:lpstr>
      <vt:lpstr>Демографічна політика. Китай</vt:lpstr>
      <vt:lpstr>Демографічна політика в Індії проходить під схожим девізом: "Мала сім'я - щаслива сім'я".</vt:lpstr>
      <vt:lpstr>Презентация PowerPoint</vt:lpstr>
      <vt:lpstr>Механічний рух населення  міграції  (лат. migratio — переселення) — механічні переміщення людей через кордони тих чи інших територій зі зміною місця проживання назавжди, на більш-менш тривалий час або з регулярним поверненням до нього.</vt:lpstr>
      <vt:lpstr>Презентация PowerPoint</vt:lpstr>
      <vt:lpstr>Міграційна політика держав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Демографічні процеси та статево-віковий склад населення світу та України.</dc:title>
  <dc:creator>User</dc:creator>
  <cp:lastModifiedBy>eMASHINEs</cp:lastModifiedBy>
  <cp:revision>22</cp:revision>
  <dcterms:created xsi:type="dcterms:W3CDTF">2018-05-13T09:33:15Z</dcterms:created>
  <dcterms:modified xsi:type="dcterms:W3CDTF">2020-03-30T08:42:37Z</dcterms:modified>
</cp:coreProperties>
</file>